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4630400" cy="8229600"/>
  <p:notesSz cx="8229600" cy="14630400"/>
  <p:embeddedFontLst>
    <p:embeddedFont>
      <p:font typeface="Crimson Pro Semi Bold"/>
      <p:regular r:id="rId36"/>
    </p:embeddedFont>
    <p:embeddedFont>
      <p:font typeface="Crimson Pro Semi Bold"/>
      <p:regular r:id="rId37"/>
    </p:embeddedFont>
    <p:embeddedFont>
      <p:font typeface="Crimson Pro Semi Bold"/>
      <p:regular r:id="rId38"/>
    </p:embeddedFont>
    <p:embeddedFont>
      <p:font typeface="Crimson Pro Semi Bold"/>
      <p:regular r:id="rId39"/>
    </p:embeddedFont>
    <p:embeddedFont>
      <p:font typeface="Heebo"/>
      <p:regular r:id="rId40"/>
    </p:embeddedFont>
    <p:embeddedFont>
      <p:font typeface="Heebo"/>
      <p:regular r:id="rId4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36" Type="http://schemas.openxmlformats.org/officeDocument/2006/relationships/font" Target="fonts/font1.fntdata"/><Relationship Id="rId37" Type="http://schemas.openxmlformats.org/officeDocument/2006/relationships/font" Target="fonts/font2.fntdata"/><Relationship Id="rId38" Type="http://schemas.openxmlformats.org/officeDocument/2006/relationships/font" Target="fonts/font3.fntdata"/><Relationship Id="rId39" Type="http://schemas.openxmlformats.org/officeDocument/2006/relationships/font" Target="fonts/font4.fntdata"/><Relationship Id="rId40" Type="http://schemas.openxmlformats.org/officeDocument/2006/relationships/font" Target="fonts/font5.fntdata"/><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slideLayout" Target="../slideLayouts/slideLayout13.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svg"/><Relationship Id="rId3" Type="http://schemas.openxmlformats.org/officeDocument/2006/relationships/image" Target="../media/image-13-3.png"/><Relationship Id="rId4" Type="http://schemas.openxmlformats.org/officeDocument/2006/relationships/image" Target="../media/image-13-4.svg"/><Relationship Id="rId5" Type="http://schemas.openxmlformats.org/officeDocument/2006/relationships/image" Target="../media/image-13-5.png"/><Relationship Id="rId6" Type="http://schemas.openxmlformats.org/officeDocument/2006/relationships/image" Target="../media/image-13-6.svg"/><Relationship Id="rId7" Type="http://schemas.openxmlformats.org/officeDocument/2006/relationships/image" Target="../media/image-13-7.png"/><Relationship Id="rId8" Type="http://schemas.openxmlformats.org/officeDocument/2006/relationships/image" Target="../media/image-13-8.svg"/><Relationship Id="rId9" Type="http://schemas.openxmlformats.org/officeDocument/2006/relationships/slideLayout" Target="../slideLayouts/slideLayout14.xml"/><Relationship Id="rId10"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slideLayout" Target="../slideLayouts/slideLayout25.xml"/><Relationship Id="rId7"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slideLayout" Target="../slideLayouts/slideLayout27.xml"/><Relationship Id="rId6"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slideLayout" Target="../slideLayouts/slideLayout28.xml"/><Relationship Id="rId6"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slideLayout" Target="../slideLayouts/slideLayout29.xml"/><Relationship Id="rId6"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slideLayout" Target="../slideLayouts/slideLayout30.xml"/><Relationship Id="rId6"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sp>
        <p:nvSpPr>
          <p:cNvPr id="3" name="Text 0"/>
          <p:cNvSpPr/>
          <p:nvPr/>
        </p:nvSpPr>
        <p:spPr>
          <a:xfrm>
            <a:off x="8108990" y="2118955"/>
            <a:ext cx="5670590" cy="2126337"/>
          </a:xfrm>
          <a:prstGeom prst="rect">
            <a:avLst/>
          </a:prstGeom>
          <a:noFill/>
          <a:ln/>
        </p:spPr>
        <p:txBody>
          <a:bodyPr wrap="squar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株式会社カタヤマ様</a:t>
            </a:r>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WEBサイト</a:t>
            </a:r>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リニューアル提案</a:t>
            </a:r>
            <a:endParaRPr lang="en-US" sz="4450" dirty="0"/>
          </a:p>
        </p:txBody>
      </p:sp>
      <p:sp>
        <p:nvSpPr>
          <p:cNvPr id="4" name="Text 1"/>
          <p:cNvSpPr/>
          <p:nvPr/>
        </p:nvSpPr>
        <p:spPr>
          <a:xfrm>
            <a:off x="8108990" y="4585454"/>
            <a:ext cx="5727621" cy="907018"/>
          </a:xfrm>
          <a:prstGeom prst="rect">
            <a:avLst/>
          </a:prstGeom>
          <a:noFill/>
          <a:ln/>
        </p:spPr>
        <p:txBody>
          <a:bodyPr wrap="square" lIns="0" tIns="0" rIns="0" bIns="0" rtlCol="0" anchor="t"/>
          <a:lstStyle/>
          <a:p>
            <a:pPr algn="l" indent="0" marL="0">
              <a:lnSpc>
                <a:spcPts val="3550"/>
              </a:lnSpc>
              <a:buNone/>
            </a:pPr>
            <a:r>
              <a:rPr lang="en-US" sz="2200" dirty="0">
                <a:solidFill>
                  <a:srgbClr val="4C4C4D"/>
                </a:solidFill>
                <a:latin typeface="Heebo" pitchFamily="34" charset="0"/>
                <a:ea typeface="Heebo" pitchFamily="34" charset="-122"/>
                <a:cs typeface="Heebo" pitchFamily="34" charset="-120"/>
              </a:rPr>
              <a:t>「問い合わせ増」と</a:t>
            </a:r>
            <a:pPr algn="l" indent="0" marL="0">
              <a:lnSpc>
                <a:spcPts val="3550"/>
              </a:lnSpc>
              <a:buNone/>
            </a:pPr>
            <a:r>
              <a:rPr lang="en-US" sz="2200" dirty="0">
                <a:solidFill>
                  <a:srgbClr val="4C4C4D"/>
                </a:solidFill>
                <a:latin typeface="Heebo" pitchFamily="34" charset="0"/>
                <a:ea typeface="Heebo" pitchFamily="34" charset="-122"/>
                <a:cs typeface="Heebo" pitchFamily="34" charset="-120"/>
              </a:rPr>
              <a:t>「ブランド力向上」を両立するWEBサイトへ</a:t>
            </a:r>
            <a:endParaRPr lang="en-US" sz="2200" dirty="0"/>
          </a:p>
        </p:txBody>
      </p:sp>
      <p:sp>
        <p:nvSpPr>
          <p:cNvPr id="5" name="Text 2"/>
          <p:cNvSpPr/>
          <p:nvPr/>
        </p:nvSpPr>
        <p:spPr>
          <a:xfrm>
            <a:off x="8108990" y="5747623"/>
            <a:ext cx="5727621"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WEB制作・映像制作 / kazuki ikee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6226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回遊導線改善の提案</a:t>
            </a:r>
            <a:endParaRPr lang="en-US" sz="4450" dirty="0"/>
          </a:p>
        </p:txBody>
      </p:sp>
      <p:sp>
        <p:nvSpPr>
          <p:cNvPr id="3" name="Text 1"/>
          <p:cNvSpPr/>
          <p:nvPr/>
        </p:nvSpPr>
        <p:spPr>
          <a:xfrm>
            <a:off x="793790" y="1761768"/>
            <a:ext cx="11534894" cy="425291"/>
          </a:xfrm>
          <a:prstGeom prst="rect">
            <a:avLst/>
          </a:prstGeom>
          <a:noFill/>
          <a:ln/>
        </p:spPr>
        <p:txBody>
          <a:bodyPr wrap="none" lIns="0" tIns="0" rIns="0" bIns="0" rtlCol="0" anchor="t"/>
          <a:lstStyle/>
          <a:p>
            <a:pPr algn="l" indent="0" marL="0">
              <a:lnSpc>
                <a:spcPts val="3300"/>
              </a:lnSpc>
              <a:buNone/>
            </a:pPr>
            <a:r>
              <a:rPr lang="en-US" sz="2650" dirty="0">
                <a:solidFill>
                  <a:srgbClr val="152D47"/>
                </a:solidFill>
                <a:latin typeface="Crimson Pro Semi Bold" pitchFamily="34" charset="0"/>
                <a:ea typeface="Crimson Pro Semi Bold" pitchFamily="34" charset="-122"/>
                <a:cs typeface="Crimson Pro Semi Bold" pitchFamily="34" charset="-120"/>
              </a:rPr>
              <a:t>ページ上部にパンくずリストを配置し、現在のページ位置を明確にします。</a:t>
            </a:r>
            <a:endParaRPr lang="en-US" sz="2650" dirty="0"/>
          </a:p>
        </p:txBody>
      </p:sp>
      <p:sp>
        <p:nvSpPr>
          <p:cNvPr id="4" name="Text 2"/>
          <p:cNvSpPr/>
          <p:nvPr/>
        </p:nvSpPr>
        <p:spPr>
          <a:xfrm>
            <a:off x="793790" y="252722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これにより、ユーザーはサイト内の位置を簡単に把握でき、スムーズなナビゲーションが可能に。</a:t>
            </a:r>
            <a:endParaRPr lang="en-US" sz="1750" dirty="0"/>
          </a:p>
        </p:txBody>
      </p:sp>
      <p:pic>
        <p:nvPicPr>
          <p:cNvPr id="5" name="Image 0" descr="preencoded.png">    </p:cNvPr>
          <p:cNvPicPr>
            <a:picLocks noChangeAspect="1"/>
          </p:cNvPicPr>
          <p:nvPr/>
        </p:nvPicPr>
        <p:blipFill>
          <a:blip r:embed="rId1"/>
          <a:stretch>
            <a:fillRect/>
          </a:stretch>
        </p:blipFill>
        <p:spPr>
          <a:xfrm>
            <a:off x="793790" y="3145274"/>
            <a:ext cx="13042821" cy="41220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sp>
        <p:nvSpPr>
          <p:cNvPr id="3" name="Text 0"/>
          <p:cNvSpPr/>
          <p:nvPr/>
        </p:nvSpPr>
        <p:spPr>
          <a:xfrm>
            <a:off x="8108990" y="226623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回遊導線改善の提案</a:t>
            </a:r>
            <a:endParaRPr lang="en-US" sz="4450" dirty="0"/>
          </a:p>
        </p:txBody>
      </p:sp>
      <p:sp>
        <p:nvSpPr>
          <p:cNvPr id="4" name="Text 1"/>
          <p:cNvSpPr/>
          <p:nvPr/>
        </p:nvSpPr>
        <p:spPr>
          <a:xfrm>
            <a:off x="8108990" y="3065740"/>
            <a:ext cx="4408527" cy="850583"/>
          </a:xfrm>
          <a:prstGeom prst="rect">
            <a:avLst/>
          </a:prstGeom>
          <a:noFill/>
          <a:ln/>
        </p:spPr>
        <p:txBody>
          <a:bodyPr wrap="square" lIns="0" tIns="0" rIns="0" bIns="0" rtlCol="0" anchor="t"/>
          <a:lstStyle/>
          <a:p>
            <a:pPr algn="l" indent="0" marL="0">
              <a:lnSpc>
                <a:spcPts val="3300"/>
              </a:lnSpc>
              <a:buNone/>
            </a:pPr>
            <a:r>
              <a:rPr lang="en-US" sz="2650" dirty="0">
                <a:solidFill>
                  <a:srgbClr val="152D47"/>
                </a:solidFill>
                <a:latin typeface="Crimson Pro Semi Bold" pitchFamily="34" charset="0"/>
                <a:ea typeface="Crimson Pro Semi Bold" pitchFamily="34" charset="-122"/>
                <a:cs typeface="Crimson Pro Semi Bold" pitchFamily="34" charset="-120"/>
              </a:rPr>
              <a:t>ページ下部に関連ページへの</a:t>
            </a:r>
            <a:pPr algn="l" indent="0" marL="0">
              <a:lnSpc>
                <a:spcPts val="3300"/>
              </a:lnSpc>
              <a:buNone/>
            </a:pPr>
            <a:r>
              <a:rPr lang="en-US" sz="2650" dirty="0">
                <a:solidFill>
                  <a:srgbClr val="152D47"/>
                </a:solidFill>
                <a:latin typeface="Crimson Pro Semi Bold" pitchFamily="34" charset="0"/>
                <a:ea typeface="Crimson Pro Semi Bold" pitchFamily="34" charset="-122"/>
                <a:cs typeface="Crimson Pro Semi Bold" pitchFamily="34" charset="-120"/>
              </a:rPr>
              <a:t>リンクとCTA配置</a:t>
            </a:r>
            <a:endParaRPr lang="en-US" sz="2650" dirty="0"/>
          </a:p>
        </p:txBody>
      </p:sp>
      <p:sp>
        <p:nvSpPr>
          <p:cNvPr id="5" name="Text 2"/>
          <p:cNvSpPr/>
          <p:nvPr/>
        </p:nvSpPr>
        <p:spPr>
          <a:xfrm>
            <a:off x="8108990" y="4256484"/>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関連する記事へのリンクと問い合わせボタンを配置</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回遊率のアップとコンバージョン率の向上を狙います。</a:t>
            </a:r>
            <a:endParaRPr lang="en-US" sz="1750" dirty="0"/>
          </a:p>
        </p:txBody>
      </p:sp>
      <p:sp>
        <p:nvSpPr>
          <p:cNvPr id="6" name="Text 3"/>
          <p:cNvSpPr/>
          <p:nvPr/>
        </p:nvSpPr>
        <p:spPr>
          <a:xfrm>
            <a:off x="8108990" y="5237440"/>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概算お見積りシュミレーターも合わせて配置し</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問い合わせへの入口とします。</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024533"/>
            <a:ext cx="6786801"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ご提案に含まれている内容</a:t>
            </a:r>
            <a:endParaRPr lang="en-US" sz="4450" dirty="0"/>
          </a:p>
        </p:txBody>
      </p:sp>
      <p:sp>
        <p:nvSpPr>
          <p:cNvPr id="3" name="Shape 1"/>
          <p:cNvSpPr/>
          <p:nvPr/>
        </p:nvSpPr>
        <p:spPr>
          <a:xfrm>
            <a:off x="793790" y="2186940"/>
            <a:ext cx="6407944" cy="2577108"/>
          </a:xfrm>
          <a:prstGeom prst="roundRect">
            <a:avLst>
              <a:gd name="adj" fmla="val 1320"/>
            </a:avLst>
          </a:prstGeom>
          <a:solidFill>
            <a:srgbClr val="F2EEEE"/>
          </a:solidFill>
          <a:ln/>
        </p:spPr>
      </p:sp>
      <p:sp>
        <p:nvSpPr>
          <p:cNvPr id="4" name="Shape 2"/>
          <p:cNvSpPr/>
          <p:nvPr/>
        </p:nvSpPr>
        <p:spPr>
          <a:xfrm>
            <a:off x="1020604" y="2413754"/>
            <a:ext cx="680442" cy="680442"/>
          </a:xfrm>
          <a:prstGeom prst="roundRect">
            <a:avLst>
              <a:gd name="adj" fmla="val 13436980"/>
            </a:avLst>
          </a:prstGeom>
          <a:solidFill>
            <a:srgbClr val="2150F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07770" y="2600801"/>
            <a:ext cx="306110" cy="306110"/>
          </a:xfrm>
          <a:prstGeom prst="rect">
            <a:avLst/>
          </a:prstGeom>
        </p:spPr>
      </p:pic>
      <p:sp>
        <p:nvSpPr>
          <p:cNvPr id="6" name="Text 3"/>
          <p:cNvSpPr/>
          <p:nvPr/>
        </p:nvSpPr>
        <p:spPr>
          <a:xfrm>
            <a:off x="1020604" y="332101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ロゴアニメーション</a:t>
            </a:r>
            <a:endParaRPr lang="en-US" sz="2200" dirty="0"/>
          </a:p>
        </p:txBody>
      </p:sp>
      <p:sp>
        <p:nvSpPr>
          <p:cNvPr id="7" name="Text 4"/>
          <p:cNvSpPr/>
          <p:nvPr/>
        </p:nvSpPr>
        <p:spPr>
          <a:xfrm>
            <a:off x="1020604" y="3811429"/>
            <a:ext cx="5954316"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ホームページを開くと、モダンなロゴアニメーションが</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再生され、信頼性のアピールとして有効です。</a:t>
            </a:r>
            <a:endParaRPr lang="en-US" sz="1750" dirty="0"/>
          </a:p>
        </p:txBody>
      </p:sp>
      <p:sp>
        <p:nvSpPr>
          <p:cNvPr id="8" name="Shape 5"/>
          <p:cNvSpPr/>
          <p:nvPr/>
        </p:nvSpPr>
        <p:spPr>
          <a:xfrm>
            <a:off x="7428548" y="2186940"/>
            <a:ext cx="6408063" cy="2577108"/>
          </a:xfrm>
          <a:prstGeom prst="roundRect">
            <a:avLst>
              <a:gd name="adj" fmla="val 1320"/>
            </a:avLst>
          </a:prstGeom>
          <a:solidFill>
            <a:srgbClr val="F2EEEE"/>
          </a:solidFill>
          <a:ln/>
        </p:spPr>
      </p:sp>
      <p:sp>
        <p:nvSpPr>
          <p:cNvPr id="9" name="Shape 6"/>
          <p:cNvSpPr/>
          <p:nvPr/>
        </p:nvSpPr>
        <p:spPr>
          <a:xfrm>
            <a:off x="7655362" y="2413754"/>
            <a:ext cx="680442" cy="680442"/>
          </a:xfrm>
          <a:prstGeom prst="roundRect">
            <a:avLst>
              <a:gd name="adj" fmla="val 13436980"/>
            </a:avLst>
          </a:prstGeom>
          <a:solidFill>
            <a:srgbClr val="2150FE"/>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2528" y="2600801"/>
            <a:ext cx="306110" cy="306110"/>
          </a:xfrm>
          <a:prstGeom prst="rect">
            <a:avLst/>
          </a:prstGeom>
        </p:spPr>
      </p:pic>
      <p:sp>
        <p:nvSpPr>
          <p:cNvPr id="11" name="Text 7"/>
          <p:cNvSpPr/>
          <p:nvPr/>
        </p:nvSpPr>
        <p:spPr>
          <a:xfrm>
            <a:off x="7655362" y="3321010"/>
            <a:ext cx="5089327"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豊富なアニメーションとモダンデザイン</a:t>
            </a:r>
            <a:endParaRPr lang="en-US" sz="2200" dirty="0"/>
          </a:p>
        </p:txBody>
      </p:sp>
      <p:sp>
        <p:nvSpPr>
          <p:cNvPr id="12" name="Text 8"/>
          <p:cNvSpPr/>
          <p:nvPr/>
        </p:nvSpPr>
        <p:spPr>
          <a:xfrm>
            <a:off x="7655362" y="3811429"/>
            <a:ext cx="5954435"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最新の技術を取り入れたモダンなデザインで、</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先進的な企業イメージをアピールします。</a:t>
            </a:r>
            <a:endParaRPr lang="en-US" sz="1750" dirty="0"/>
          </a:p>
        </p:txBody>
      </p:sp>
      <p:sp>
        <p:nvSpPr>
          <p:cNvPr id="13" name="Shape 9"/>
          <p:cNvSpPr/>
          <p:nvPr/>
        </p:nvSpPr>
        <p:spPr>
          <a:xfrm>
            <a:off x="793790" y="4990862"/>
            <a:ext cx="13042821" cy="2214205"/>
          </a:xfrm>
          <a:prstGeom prst="roundRect">
            <a:avLst>
              <a:gd name="adj" fmla="val 1537"/>
            </a:avLst>
          </a:prstGeom>
          <a:solidFill>
            <a:srgbClr val="F2EEEE"/>
          </a:solidFill>
          <a:ln/>
        </p:spPr>
      </p:sp>
      <p:sp>
        <p:nvSpPr>
          <p:cNvPr id="14" name="Shape 10"/>
          <p:cNvSpPr/>
          <p:nvPr/>
        </p:nvSpPr>
        <p:spPr>
          <a:xfrm>
            <a:off x="1020604" y="5217676"/>
            <a:ext cx="680442" cy="680442"/>
          </a:xfrm>
          <a:prstGeom prst="roundRect">
            <a:avLst>
              <a:gd name="adj" fmla="val 13436980"/>
            </a:avLst>
          </a:prstGeom>
          <a:solidFill>
            <a:srgbClr val="2150FE"/>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7770" y="5404723"/>
            <a:ext cx="306110" cy="306110"/>
          </a:xfrm>
          <a:prstGeom prst="rect">
            <a:avLst/>
          </a:prstGeom>
        </p:spPr>
      </p:pic>
      <p:sp>
        <p:nvSpPr>
          <p:cNvPr id="16" name="Text 11"/>
          <p:cNvSpPr/>
          <p:nvPr/>
        </p:nvSpPr>
        <p:spPr>
          <a:xfrm>
            <a:off x="1020604" y="6124932"/>
            <a:ext cx="3054548"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URLのパワーを引き継ぐ</a:t>
            </a:r>
            <a:endParaRPr lang="en-US" sz="2200" dirty="0"/>
          </a:p>
        </p:txBody>
      </p:sp>
      <p:sp>
        <p:nvSpPr>
          <p:cNvPr id="17" name="Text 12"/>
          <p:cNvSpPr/>
          <p:nvPr/>
        </p:nvSpPr>
        <p:spPr>
          <a:xfrm>
            <a:off x="1020604" y="6615351"/>
            <a:ext cx="1258919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リンクをできる限り変更せず、SEO的に有利な状態のまま移行を行います。</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661630"/>
            <a:ext cx="6219825"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プラスアルファのご提案</a:t>
            </a:r>
            <a:endParaRPr lang="en-US" sz="4450" dirty="0"/>
          </a:p>
        </p:txBody>
      </p:sp>
      <p:sp>
        <p:nvSpPr>
          <p:cNvPr id="3" name="Shape 1"/>
          <p:cNvSpPr/>
          <p:nvPr/>
        </p:nvSpPr>
        <p:spPr>
          <a:xfrm>
            <a:off x="793790" y="1824038"/>
            <a:ext cx="4196358" cy="2940010"/>
          </a:xfrm>
          <a:prstGeom prst="roundRect">
            <a:avLst>
              <a:gd name="adj" fmla="val 1157"/>
            </a:avLst>
          </a:prstGeom>
          <a:solidFill>
            <a:srgbClr val="F2EEEE"/>
          </a:solidFill>
          <a:ln/>
        </p:spPr>
      </p:sp>
      <p:sp>
        <p:nvSpPr>
          <p:cNvPr id="4" name="Shape 2"/>
          <p:cNvSpPr/>
          <p:nvPr/>
        </p:nvSpPr>
        <p:spPr>
          <a:xfrm>
            <a:off x="2551748" y="2050852"/>
            <a:ext cx="680442" cy="680442"/>
          </a:xfrm>
          <a:prstGeom prst="roundRect">
            <a:avLst>
              <a:gd name="adj" fmla="val 13436980"/>
            </a:avLst>
          </a:prstGeom>
          <a:solidFill>
            <a:srgbClr val="2150F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38914" y="2237899"/>
            <a:ext cx="306110" cy="306110"/>
          </a:xfrm>
          <a:prstGeom prst="rect">
            <a:avLst/>
          </a:prstGeom>
        </p:spPr>
      </p:pic>
      <p:sp>
        <p:nvSpPr>
          <p:cNvPr id="6" name="Text 3"/>
          <p:cNvSpPr/>
          <p:nvPr/>
        </p:nvSpPr>
        <p:spPr>
          <a:xfrm>
            <a:off x="1474351" y="2958108"/>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採用増に向けて</a:t>
            </a:r>
            <a:endParaRPr lang="en-US" sz="2200" dirty="0"/>
          </a:p>
        </p:txBody>
      </p:sp>
      <p:sp>
        <p:nvSpPr>
          <p:cNvPr id="7" name="Text 4"/>
          <p:cNvSpPr/>
          <p:nvPr/>
        </p:nvSpPr>
        <p:spPr>
          <a:xfrm>
            <a:off x="1020604" y="3448526"/>
            <a:ext cx="3742730" cy="725805"/>
          </a:xfrm>
          <a:prstGeom prst="rect">
            <a:avLst/>
          </a:prstGeom>
          <a:noFill/>
          <a:ln/>
        </p:spPr>
        <p:txBody>
          <a:bodyPr wrap="square" lIns="0" tIns="0" rIns="0" bIns="0" rtlCol="0" anchor="t"/>
          <a:lstStyle/>
          <a:p>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スタッフの一日密着ページを作成し</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業務イメージを明確化します。</a:t>
            </a:r>
            <a:endParaRPr lang="en-US" sz="1750" dirty="0"/>
          </a:p>
        </p:txBody>
      </p:sp>
      <p:sp>
        <p:nvSpPr>
          <p:cNvPr id="8" name="Shape 5"/>
          <p:cNvSpPr/>
          <p:nvPr/>
        </p:nvSpPr>
        <p:spPr>
          <a:xfrm>
            <a:off x="5216962" y="1824038"/>
            <a:ext cx="4196358" cy="2940010"/>
          </a:xfrm>
          <a:prstGeom prst="roundRect">
            <a:avLst>
              <a:gd name="adj" fmla="val 1157"/>
            </a:avLst>
          </a:prstGeom>
          <a:solidFill>
            <a:srgbClr val="F2EEEE"/>
          </a:solidFill>
          <a:ln/>
        </p:spPr>
      </p:sp>
      <p:sp>
        <p:nvSpPr>
          <p:cNvPr id="9" name="Shape 6"/>
          <p:cNvSpPr/>
          <p:nvPr/>
        </p:nvSpPr>
        <p:spPr>
          <a:xfrm>
            <a:off x="6974919" y="2050852"/>
            <a:ext cx="680442" cy="680442"/>
          </a:xfrm>
          <a:prstGeom prst="roundRect">
            <a:avLst>
              <a:gd name="adj" fmla="val 13436980"/>
            </a:avLst>
          </a:prstGeom>
          <a:solidFill>
            <a:srgbClr val="2150FE"/>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2086" y="2237899"/>
            <a:ext cx="306110" cy="306110"/>
          </a:xfrm>
          <a:prstGeom prst="rect">
            <a:avLst/>
          </a:prstGeom>
        </p:spPr>
      </p:pic>
      <p:sp>
        <p:nvSpPr>
          <p:cNvPr id="11" name="Text 7"/>
          <p:cNvSpPr/>
          <p:nvPr/>
        </p:nvSpPr>
        <p:spPr>
          <a:xfrm>
            <a:off x="5897523" y="2958108"/>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問い合わせ増に向けて</a:t>
            </a:r>
            <a:endParaRPr lang="en-US" sz="2200" dirty="0"/>
          </a:p>
        </p:txBody>
      </p:sp>
      <p:sp>
        <p:nvSpPr>
          <p:cNvPr id="12" name="Text 8"/>
          <p:cNvSpPr/>
          <p:nvPr/>
        </p:nvSpPr>
        <p:spPr>
          <a:xfrm>
            <a:off x="5443776" y="3448526"/>
            <a:ext cx="3742730" cy="1088708"/>
          </a:xfrm>
          <a:prstGeom prst="rect">
            <a:avLst/>
          </a:prstGeom>
          <a:noFill/>
          <a:ln/>
        </p:spPr>
        <p:txBody>
          <a:bodyPr wrap="square" lIns="0" tIns="0" rIns="0" bIns="0" rtlCol="0" anchor="t"/>
          <a:lstStyle/>
          <a:p>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公式LINEへの誘導と</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簡易見積もりツール導入で</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問い合わせのハードルを下げます。</a:t>
            </a:r>
            <a:endParaRPr lang="en-US" sz="1750" dirty="0"/>
          </a:p>
        </p:txBody>
      </p:sp>
      <p:sp>
        <p:nvSpPr>
          <p:cNvPr id="13" name="Shape 9"/>
          <p:cNvSpPr/>
          <p:nvPr/>
        </p:nvSpPr>
        <p:spPr>
          <a:xfrm>
            <a:off x="9640133" y="1824038"/>
            <a:ext cx="4196358" cy="2940010"/>
          </a:xfrm>
          <a:prstGeom prst="roundRect">
            <a:avLst>
              <a:gd name="adj" fmla="val 1157"/>
            </a:avLst>
          </a:prstGeom>
          <a:solidFill>
            <a:srgbClr val="F2EEEE"/>
          </a:solidFill>
          <a:ln/>
        </p:spPr>
      </p:sp>
      <p:sp>
        <p:nvSpPr>
          <p:cNvPr id="14" name="Shape 10"/>
          <p:cNvSpPr/>
          <p:nvPr/>
        </p:nvSpPr>
        <p:spPr>
          <a:xfrm>
            <a:off x="11398091" y="2050852"/>
            <a:ext cx="680442" cy="680442"/>
          </a:xfrm>
          <a:prstGeom prst="roundRect">
            <a:avLst>
              <a:gd name="adj" fmla="val 13436980"/>
            </a:avLst>
          </a:prstGeom>
          <a:solidFill>
            <a:srgbClr val="2150FE"/>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5258" y="2237899"/>
            <a:ext cx="306110" cy="306110"/>
          </a:xfrm>
          <a:prstGeom prst="rect">
            <a:avLst/>
          </a:prstGeom>
        </p:spPr>
      </p:pic>
      <p:sp>
        <p:nvSpPr>
          <p:cNvPr id="16" name="Text 11"/>
          <p:cNvSpPr/>
          <p:nvPr/>
        </p:nvSpPr>
        <p:spPr>
          <a:xfrm>
            <a:off x="10320695" y="2958108"/>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ブランドイメージ向上</a:t>
            </a:r>
            <a:endParaRPr lang="en-US" sz="2200" dirty="0"/>
          </a:p>
        </p:txBody>
      </p:sp>
      <p:sp>
        <p:nvSpPr>
          <p:cNvPr id="17" name="Text 12"/>
          <p:cNvSpPr/>
          <p:nvPr/>
        </p:nvSpPr>
        <p:spPr>
          <a:xfrm>
            <a:off x="9866948" y="3448526"/>
            <a:ext cx="3742730" cy="1088708"/>
          </a:xfrm>
          <a:prstGeom prst="rect">
            <a:avLst/>
          </a:prstGeom>
          <a:noFill/>
          <a:ln/>
        </p:spPr>
        <p:txBody>
          <a:bodyPr wrap="square" lIns="0" tIns="0" rIns="0" bIns="0" rtlCol="0" anchor="t"/>
          <a:lstStyle/>
          <a:p>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施工現場のドローン映像撮影で</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事業規模の大きさを</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アピールします。</a:t>
            </a:r>
            <a:endParaRPr lang="en-US" sz="1750" dirty="0"/>
          </a:p>
        </p:txBody>
      </p:sp>
      <p:sp>
        <p:nvSpPr>
          <p:cNvPr id="18" name="Shape 13"/>
          <p:cNvSpPr/>
          <p:nvPr/>
        </p:nvSpPr>
        <p:spPr>
          <a:xfrm>
            <a:off x="793790" y="4990862"/>
            <a:ext cx="6407944" cy="2577108"/>
          </a:xfrm>
          <a:prstGeom prst="roundRect">
            <a:avLst>
              <a:gd name="adj" fmla="val 1320"/>
            </a:avLst>
          </a:prstGeom>
          <a:solidFill>
            <a:srgbClr val="F2EEEE"/>
          </a:solidFill>
          <a:ln/>
        </p:spPr>
      </p:sp>
      <p:sp>
        <p:nvSpPr>
          <p:cNvPr id="19" name="Shape 14"/>
          <p:cNvSpPr/>
          <p:nvPr/>
        </p:nvSpPr>
        <p:spPr>
          <a:xfrm>
            <a:off x="3657481" y="5217676"/>
            <a:ext cx="680442" cy="680442"/>
          </a:xfrm>
          <a:prstGeom prst="roundRect">
            <a:avLst>
              <a:gd name="adj" fmla="val 13436980"/>
            </a:avLst>
          </a:prstGeom>
          <a:solidFill>
            <a:srgbClr val="2150FE"/>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44647" y="5404723"/>
            <a:ext cx="306110" cy="306110"/>
          </a:xfrm>
          <a:prstGeom prst="rect">
            <a:avLst/>
          </a:prstGeom>
        </p:spPr>
      </p:pic>
      <p:sp>
        <p:nvSpPr>
          <p:cNvPr id="21" name="Text 15"/>
          <p:cNvSpPr/>
          <p:nvPr/>
        </p:nvSpPr>
        <p:spPr>
          <a:xfrm>
            <a:off x="2580084" y="6124932"/>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成果分析</a:t>
            </a:r>
            <a:endParaRPr lang="en-US" sz="2200" dirty="0"/>
          </a:p>
        </p:txBody>
      </p:sp>
      <p:sp>
        <p:nvSpPr>
          <p:cNvPr id="22" name="Text 16"/>
          <p:cNvSpPr/>
          <p:nvPr/>
        </p:nvSpPr>
        <p:spPr>
          <a:xfrm>
            <a:off x="1020604" y="6615351"/>
            <a:ext cx="5954316" cy="725805"/>
          </a:xfrm>
          <a:prstGeom prst="rect">
            <a:avLst/>
          </a:prstGeom>
          <a:noFill/>
          <a:ln/>
        </p:spPr>
        <p:txBody>
          <a:bodyPr wrap="square" lIns="0" tIns="0" rIns="0" bIns="0" rtlCol="0" anchor="t"/>
          <a:lstStyle/>
          <a:p>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Google Analyticsを導入し</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ユーザーの動向を詳細に分析します。</a:t>
            </a:r>
            <a:endParaRPr lang="en-US" sz="1750" dirty="0"/>
          </a:p>
        </p:txBody>
      </p:sp>
      <p:sp>
        <p:nvSpPr>
          <p:cNvPr id="23" name="Shape 17"/>
          <p:cNvSpPr/>
          <p:nvPr/>
        </p:nvSpPr>
        <p:spPr>
          <a:xfrm>
            <a:off x="7428548" y="4990862"/>
            <a:ext cx="6407944" cy="2577108"/>
          </a:xfrm>
          <a:prstGeom prst="roundRect">
            <a:avLst>
              <a:gd name="adj" fmla="val 1320"/>
            </a:avLst>
          </a:prstGeom>
          <a:solidFill>
            <a:srgbClr val="F2EEEE"/>
          </a:solidFill>
          <a:ln/>
        </p:spPr>
      </p:sp>
      <p:sp>
        <p:nvSpPr>
          <p:cNvPr id="24" name="Shape 18"/>
          <p:cNvSpPr/>
          <p:nvPr/>
        </p:nvSpPr>
        <p:spPr>
          <a:xfrm>
            <a:off x="10292239" y="5217676"/>
            <a:ext cx="680442" cy="680442"/>
          </a:xfrm>
          <a:prstGeom prst="roundRect">
            <a:avLst>
              <a:gd name="adj" fmla="val 13436980"/>
            </a:avLst>
          </a:prstGeom>
          <a:solidFill>
            <a:srgbClr val="2150FE"/>
          </a:solidFill>
          <a:ln/>
        </p:spPr>
      </p:sp>
      <p:sp>
        <p:nvSpPr>
          <p:cNvPr id="25" name="Text 19"/>
          <p:cNvSpPr/>
          <p:nvPr/>
        </p:nvSpPr>
        <p:spPr>
          <a:xfrm>
            <a:off x="10479405" y="5366504"/>
            <a:ext cx="306110" cy="382667"/>
          </a:xfrm>
          <a:prstGeom prst="rect">
            <a:avLst/>
          </a:prstGeom>
          <a:noFill/>
          <a:ln/>
        </p:spPr>
        <p:txBody>
          <a:bodyPr wrap="none" lIns="0" tIns="0" rIns="0" bIns="0" rtlCol="0" anchor="t"/>
          <a:lstStyle/>
          <a:p>
            <a:pPr algn="ctr" indent="0" marL="0">
              <a:lnSpc>
                <a:spcPts val="3850"/>
              </a:lnSpc>
              <a:buNone/>
            </a:pPr>
            <a:r>
              <a:rPr lang="en-US" sz="2400" dirty="0">
                <a:solidFill>
                  <a:srgbClr val="FFFFFF"/>
                </a:solidFill>
                <a:latin typeface="Crimson Pro Semi Bold" pitchFamily="34" charset="0"/>
                <a:ea typeface="Crimson Pro Semi Bold" pitchFamily="34" charset="-122"/>
                <a:cs typeface="Crimson Pro Semi Bold" pitchFamily="34" charset="-120"/>
              </a:rPr>
              <a:t>5</a:t>
            </a:r>
            <a:endParaRPr lang="en-US" sz="2400" dirty="0"/>
          </a:p>
        </p:txBody>
      </p:sp>
      <p:sp>
        <p:nvSpPr>
          <p:cNvPr id="26" name="Text 20"/>
          <p:cNvSpPr/>
          <p:nvPr/>
        </p:nvSpPr>
        <p:spPr>
          <a:xfrm>
            <a:off x="9205079" y="6124932"/>
            <a:ext cx="2854762" cy="354330"/>
          </a:xfrm>
          <a:prstGeom prst="rect">
            <a:avLst/>
          </a:prstGeom>
          <a:noFill/>
          <a:ln/>
        </p:spPr>
        <p:txBody>
          <a:bodyPr wrap="non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公式LINE構築サポート</a:t>
            </a:r>
            <a:endParaRPr lang="en-US" sz="2200" dirty="0"/>
          </a:p>
        </p:txBody>
      </p:sp>
      <p:sp>
        <p:nvSpPr>
          <p:cNvPr id="27" name="Text 21"/>
          <p:cNvSpPr/>
          <p:nvPr/>
        </p:nvSpPr>
        <p:spPr>
          <a:xfrm>
            <a:off x="7655362" y="6615351"/>
            <a:ext cx="5954316" cy="725805"/>
          </a:xfrm>
          <a:prstGeom prst="rect">
            <a:avLst/>
          </a:prstGeom>
          <a:noFill/>
          <a:ln/>
        </p:spPr>
        <p:txBody>
          <a:bodyPr wrap="square" lIns="0" tIns="0" rIns="0" bIns="0" rtlCol="0" anchor="t"/>
          <a:lstStyle/>
          <a:p>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お客様から気楽に問い合わせ可能な</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公式LINEの自動応答の構築をサポートします。</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790694"/>
            <a:ext cx="3969425" cy="496133"/>
          </a:xfrm>
          <a:prstGeom prst="rect">
            <a:avLst/>
          </a:prstGeom>
          <a:noFill/>
          <a:ln/>
        </p:spPr>
        <p:txBody>
          <a:bodyPr wrap="none" lIns="0" tIns="0" rIns="0" bIns="0" rtlCol="0" anchor="t"/>
          <a:lstStyle/>
          <a:p>
            <a:pPr algn="l" indent="0" marL="0">
              <a:lnSpc>
                <a:spcPts val="3900"/>
              </a:lnSpc>
              <a:buNone/>
            </a:pPr>
            <a:r>
              <a:rPr lang="en-US" sz="3100" dirty="0">
                <a:solidFill>
                  <a:srgbClr val="152D47"/>
                </a:solidFill>
                <a:latin typeface="Crimson Pro Semi Bold" pitchFamily="34" charset="0"/>
                <a:ea typeface="Crimson Pro Semi Bold" pitchFamily="34" charset="-122"/>
                <a:cs typeface="Crimson Pro Semi Bold" pitchFamily="34" charset="-120"/>
              </a:rPr>
              <a:t>制作スケジュール</a:t>
            </a:r>
            <a:endParaRPr lang="en-US" sz="3100" dirty="0"/>
          </a:p>
        </p:txBody>
      </p:sp>
      <p:sp>
        <p:nvSpPr>
          <p:cNvPr id="3" name="Shape 1"/>
          <p:cNvSpPr/>
          <p:nvPr/>
        </p:nvSpPr>
        <p:spPr>
          <a:xfrm>
            <a:off x="972383" y="1604367"/>
            <a:ext cx="22860" cy="5147667"/>
          </a:xfrm>
          <a:prstGeom prst="roundRect">
            <a:avLst>
              <a:gd name="adj" fmla="val 104186"/>
            </a:avLst>
          </a:prstGeom>
          <a:solidFill>
            <a:srgbClr val="D8D4D4"/>
          </a:solidFill>
          <a:ln/>
        </p:spPr>
      </p:sp>
      <p:sp>
        <p:nvSpPr>
          <p:cNvPr id="4" name="Shape 2"/>
          <p:cNvSpPr/>
          <p:nvPr/>
        </p:nvSpPr>
        <p:spPr>
          <a:xfrm>
            <a:off x="1128117" y="1771531"/>
            <a:ext cx="476250" cy="22860"/>
          </a:xfrm>
          <a:prstGeom prst="roundRect">
            <a:avLst>
              <a:gd name="adj" fmla="val 104186"/>
            </a:avLst>
          </a:prstGeom>
          <a:solidFill>
            <a:srgbClr val="D8D4D4"/>
          </a:solidFill>
          <a:ln/>
        </p:spPr>
      </p:sp>
      <p:sp>
        <p:nvSpPr>
          <p:cNvPr id="5" name="Shape 3"/>
          <p:cNvSpPr/>
          <p:nvPr/>
        </p:nvSpPr>
        <p:spPr>
          <a:xfrm>
            <a:off x="793790" y="1604367"/>
            <a:ext cx="357188" cy="357188"/>
          </a:xfrm>
          <a:prstGeom prst="roundRect">
            <a:avLst>
              <a:gd name="adj" fmla="val 6668"/>
            </a:avLst>
          </a:prstGeom>
          <a:solidFill>
            <a:srgbClr val="F2EEEE"/>
          </a:solidFill>
          <a:ln/>
        </p:spPr>
      </p:sp>
      <p:sp>
        <p:nvSpPr>
          <p:cNvPr id="6" name="Text 4"/>
          <p:cNvSpPr/>
          <p:nvPr/>
        </p:nvSpPr>
        <p:spPr>
          <a:xfrm>
            <a:off x="853321" y="1634133"/>
            <a:ext cx="238125" cy="297656"/>
          </a:xfrm>
          <a:prstGeom prst="rect">
            <a:avLst/>
          </a:prstGeom>
          <a:noFill/>
          <a:ln/>
        </p:spPr>
        <p:txBody>
          <a:bodyPr wrap="none" lIns="0" tIns="0" rIns="0" bIns="0" rtlCol="0" anchor="t"/>
          <a:lstStyle/>
          <a:p>
            <a:pPr algn="ctr" indent="0" marL="0">
              <a:lnSpc>
                <a:spcPts val="18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1</a:t>
            </a:r>
            <a:endParaRPr lang="en-US" sz="1850" dirty="0"/>
          </a:p>
        </p:txBody>
      </p:sp>
      <p:sp>
        <p:nvSpPr>
          <p:cNvPr id="7" name="Text 5"/>
          <p:cNvSpPr/>
          <p:nvPr/>
        </p:nvSpPr>
        <p:spPr>
          <a:xfrm>
            <a:off x="1766292" y="1658898"/>
            <a:ext cx="3991451" cy="248007"/>
          </a:xfrm>
          <a:prstGeom prst="rect">
            <a:avLst/>
          </a:prstGeom>
          <a:noFill/>
          <a:ln/>
        </p:spPr>
        <p:txBody>
          <a:bodyPr wrap="none" lIns="0" tIns="0" rIns="0" bIns="0" rtlCol="0" anchor="t"/>
          <a:lstStyle/>
          <a:p>
            <a:pPr algn="l" indent="0" marL="0">
              <a:lnSpc>
                <a:spcPts val="1950"/>
              </a:lnSpc>
              <a:buNone/>
            </a:pPr>
            <a:r>
              <a:rPr lang="en-US" sz="1550" dirty="0">
                <a:solidFill>
                  <a:srgbClr val="4C4C4D"/>
                </a:solidFill>
                <a:latin typeface="Crimson Pro Semi Bold" pitchFamily="34" charset="0"/>
                <a:ea typeface="Crimson Pro Semi Bold" pitchFamily="34" charset="-122"/>
                <a:cs typeface="Crimson Pro Semi Bold" pitchFamily="34" charset="-120"/>
              </a:rPr>
              <a:t>2025年12月-2026年1月　要件ヒアリング/制作</a:t>
            </a:r>
            <a:endParaRPr lang="en-US" sz="1550" dirty="0"/>
          </a:p>
        </p:txBody>
      </p:sp>
      <p:sp>
        <p:nvSpPr>
          <p:cNvPr id="8" name="Text 6"/>
          <p:cNvSpPr/>
          <p:nvPr/>
        </p:nvSpPr>
        <p:spPr>
          <a:xfrm>
            <a:off x="1766292" y="2002155"/>
            <a:ext cx="12070318"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C4C4D"/>
                </a:solidFill>
                <a:latin typeface="Heebo" pitchFamily="34" charset="0"/>
                <a:ea typeface="Heebo" pitchFamily="34" charset="-122"/>
                <a:cs typeface="Heebo" pitchFamily="34" charset="-120"/>
              </a:rPr>
              <a:t>ご希望の要件をより深くヒアリングし、ベストな形をご提案いたします</a:t>
            </a:r>
            <a:endParaRPr lang="en-US" sz="1250" dirty="0"/>
          </a:p>
        </p:txBody>
      </p:sp>
      <p:sp>
        <p:nvSpPr>
          <p:cNvPr id="9" name="Text 7"/>
          <p:cNvSpPr/>
          <p:nvPr/>
        </p:nvSpPr>
        <p:spPr>
          <a:xfrm>
            <a:off x="1766292" y="2311718"/>
            <a:ext cx="12070318"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C4C4D"/>
                </a:solidFill>
                <a:latin typeface="Heebo" pitchFamily="34" charset="0"/>
                <a:ea typeface="Heebo" pitchFamily="34" charset="-122"/>
                <a:cs typeface="Heebo" pitchFamily="34" charset="-120"/>
              </a:rPr>
              <a:t>12月時点でのご要件に合わせてWEBサイトを制作して</a:t>
            </a:r>
            <a:pPr algn="l" indent="0" marL="0">
              <a:lnSpc>
                <a:spcPts val="2000"/>
              </a:lnSpc>
              <a:buNone/>
            </a:pPr>
            <a:r>
              <a:rPr lang="en-US" sz="1250" b="1" dirty="0">
                <a:solidFill>
                  <a:srgbClr val="4C4C4D"/>
                </a:solidFill>
                <a:latin typeface="Heebo" pitchFamily="34" charset="0"/>
                <a:ea typeface="Heebo" pitchFamily="34" charset="-122"/>
                <a:cs typeface="Heebo" pitchFamily="34" charset="-120"/>
              </a:rPr>
              <a:t>仮納品</a:t>
            </a:r>
            <a:endParaRPr lang="en-US" sz="1250" dirty="0"/>
          </a:p>
        </p:txBody>
      </p:sp>
      <p:sp>
        <p:nvSpPr>
          <p:cNvPr id="10" name="Shape 8"/>
          <p:cNvSpPr/>
          <p:nvPr/>
        </p:nvSpPr>
        <p:spPr>
          <a:xfrm>
            <a:off x="1128117" y="3050500"/>
            <a:ext cx="476250" cy="22860"/>
          </a:xfrm>
          <a:prstGeom prst="roundRect">
            <a:avLst>
              <a:gd name="adj" fmla="val 104186"/>
            </a:avLst>
          </a:prstGeom>
          <a:solidFill>
            <a:srgbClr val="D8D4D4"/>
          </a:solidFill>
          <a:ln/>
        </p:spPr>
      </p:sp>
      <p:sp>
        <p:nvSpPr>
          <p:cNvPr id="11" name="Shape 9"/>
          <p:cNvSpPr/>
          <p:nvPr/>
        </p:nvSpPr>
        <p:spPr>
          <a:xfrm>
            <a:off x="793790" y="2883337"/>
            <a:ext cx="357188" cy="357188"/>
          </a:xfrm>
          <a:prstGeom prst="roundRect">
            <a:avLst>
              <a:gd name="adj" fmla="val 6668"/>
            </a:avLst>
          </a:prstGeom>
          <a:solidFill>
            <a:srgbClr val="F2EEEE"/>
          </a:solidFill>
          <a:ln/>
        </p:spPr>
      </p:sp>
      <p:sp>
        <p:nvSpPr>
          <p:cNvPr id="12" name="Text 10"/>
          <p:cNvSpPr/>
          <p:nvPr/>
        </p:nvSpPr>
        <p:spPr>
          <a:xfrm>
            <a:off x="853321" y="2913102"/>
            <a:ext cx="238125" cy="297656"/>
          </a:xfrm>
          <a:prstGeom prst="rect">
            <a:avLst/>
          </a:prstGeom>
          <a:noFill/>
          <a:ln/>
        </p:spPr>
        <p:txBody>
          <a:bodyPr wrap="none" lIns="0" tIns="0" rIns="0" bIns="0" rtlCol="0" anchor="t"/>
          <a:lstStyle/>
          <a:p>
            <a:pPr algn="ctr" indent="0" marL="0">
              <a:lnSpc>
                <a:spcPts val="18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2</a:t>
            </a:r>
            <a:endParaRPr lang="en-US" sz="1850" dirty="0"/>
          </a:p>
        </p:txBody>
      </p:sp>
      <p:sp>
        <p:nvSpPr>
          <p:cNvPr id="13" name="Text 11"/>
          <p:cNvSpPr/>
          <p:nvPr/>
        </p:nvSpPr>
        <p:spPr>
          <a:xfrm>
            <a:off x="1766292" y="2937867"/>
            <a:ext cx="2128957" cy="248007"/>
          </a:xfrm>
          <a:prstGeom prst="rect">
            <a:avLst/>
          </a:prstGeom>
          <a:noFill/>
          <a:ln/>
        </p:spPr>
        <p:txBody>
          <a:bodyPr wrap="none" lIns="0" tIns="0" rIns="0" bIns="0" rtlCol="0" anchor="t"/>
          <a:lstStyle/>
          <a:p>
            <a:pPr algn="l" indent="0" marL="0">
              <a:lnSpc>
                <a:spcPts val="1950"/>
              </a:lnSpc>
              <a:buNone/>
            </a:pPr>
            <a:r>
              <a:rPr lang="en-US" sz="1550" dirty="0">
                <a:solidFill>
                  <a:srgbClr val="4C4C4D"/>
                </a:solidFill>
                <a:latin typeface="Crimson Pro Semi Bold" pitchFamily="34" charset="0"/>
                <a:ea typeface="Crimson Pro Semi Bold" pitchFamily="34" charset="-122"/>
                <a:cs typeface="Crimson Pro Semi Bold" pitchFamily="34" charset="-120"/>
              </a:rPr>
              <a:t>2-3月　テスト運用/修正</a:t>
            </a:r>
            <a:endParaRPr lang="en-US" sz="1550" dirty="0"/>
          </a:p>
        </p:txBody>
      </p:sp>
      <p:sp>
        <p:nvSpPr>
          <p:cNvPr id="14" name="Text 12"/>
          <p:cNvSpPr/>
          <p:nvPr/>
        </p:nvSpPr>
        <p:spPr>
          <a:xfrm>
            <a:off x="1766292" y="3281124"/>
            <a:ext cx="12070318"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C4C4D"/>
                </a:solidFill>
                <a:latin typeface="Heebo" pitchFamily="34" charset="0"/>
                <a:ea typeface="Heebo" pitchFamily="34" charset="-122"/>
                <a:cs typeface="Heebo" pitchFamily="34" charset="-120"/>
              </a:rPr>
              <a:t>実際に更新作業など、運用面で問題がないかなどを確認</a:t>
            </a:r>
            <a:endParaRPr lang="en-US" sz="1250" dirty="0"/>
          </a:p>
        </p:txBody>
      </p:sp>
      <p:sp>
        <p:nvSpPr>
          <p:cNvPr id="15" name="Text 13"/>
          <p:cNvSpPr/>
          <p:nvPr/>
        </p:nvSpPr>
        <p:spPr>
          <a:xfrm>
            <a:off x="1766292" y="3590687"/>
            <a:ext cx="12070318"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C4C4D"/>
                </a:solidFill>
                <a:latin typeface="Heebo" pitchFamily="34" charset="0"/>
                <a:ea typeface="Heebo" pitchFamily="34" charset="-122"/>
                <a:cs typeface="Heebo" pitchFamily="34" charset="-120"/>
              </a:rPr>
              <a:t>改善案に応じて修正対応</a:t>
            </a:r>
            <a:endParaRPr lang="en-US" sz="1250" dirty="0"/>
          </a:p>
        </p:txBody>
      </p:sp>
      <p:sp>
        <p:nvSpPr>
          <p:cNvPr id="16" name="Text 14"/>
          <p:cNvSpPr/>
          <p:nvPr/>
        </p:nvSpPr>
        <p:spPr>
          <a:xfrm>
            <a:off x="1766292" y="3900249"/>
            <a:ext cx="12070318"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C4C4D"/>
                </a:solidFill>
                <a:latin typeface="Heebo" pitchFamily="34" charset="0"/>
                <a:ea typeface="Heebo" pitchFamily="34" charset="-122"/>
                <a:cs typeface="Heebo" pitchFamily="34" charset="-120"/>
              </a:rPr>
              <a:t>2週に1回程度のMTGを実施し、改善点をヒアリング＆修正を４回実施</a:t>
            </a:r>
            <a:endParaRPr lang="en-US" sz="1250" dirty="0"/>
          </a:p>
        </p:txBody>
      </p:sp>
      <p:sp>
        <p:nvSpPr>
          <p:cNvPr id="17" name="Shape 15"/>
          <p:cNvSpPr/>
          <p:nvPr/>
        </p:nvSpPr>
        <p:spPr>
          <a:xfrm>
            <a:off x="1128117" y="4639032"/>
            <a:ext cx="476250" cy="22860"/>
          </a:xfrm>
          <a:prstGeom prst="roundRect">
            <a:avLst>
              <a:gd name="adj" fmla="val 104186"/>
            </a:avLst>
          </a:prstGeom>
          <a:solidFill>
            <a:srgbClr val="D8D4D4"/>
          </a:solidFill>
          <a:ln/>
        </p:spPr>
      </p:sp>
      <p:sp>
        <p:nvSpPr>
          <p:cNvPr id="18" name="Shape 16"/>
          <p:cNvSpPr/>
          <p:nvPr/>
        </p:nvSpPr>
        <p:spPr>
          <a:xfrm>
            <a:off x="793790" y="4471868"/>
            <a:ext cx="357188" cy="357188"/>
          </a:xfrm>
          <a:prstGeom prst="roundRect">
            <a:avLst>
              <a:gd name="adj" fmla="val 6668"/>
            </a:avLst>
          </a:prstGeom>
          <a:solidFill>
            <a:srgbClr val="F2EEEE"/>
          </a:solidFill>
          <a:ln/>
        </p:spPr>
      </p:sp>
      <p:sp>
        <p:nvSpPr>
          <p:cNvPr id="19" name="Text 17"/>
          <p:cNvSpPr/>
          <p:nvPr/>
        </p:nvSpPr>
        <p:spPr>
          <a:xfrm>
            <a:off x="853321" y="4501634"/>
            <a:ext cx="238125" cy="297656"/>
          </a:xfrm>
          <a:prstGeom prst="rect">
            <a:avLst/>
          </a:prstGeom>
          <a:noFill/>
          <a:ln/>
        </p:spPr>
        <p:txBody>
          <a:bodyPr wrap="none" lIns="0" tIns="0" rIns="0" bIns="0" rtlCol="0" anchor="t"/>
          <a:lstStyle/>
          <a:p>
            <a:pPr algn="ctr" indent="0" marL="0">
              <a:lnSpc>
                <a:spcPts val="18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3</a:t>
            </a:r>
            <a:endParaRPr lang="en-US" sz="1850" dirty="0"/>
          </a:p>
        </p:txBody>
      </p:sp>
      <p:sp>
        <p:nvSpPr>
          <p:cNvPr id="20" name="Text 18"/>
          <p:cNvSpPr/>
          <p:nvPr/>
        </p:nvSpPr>
        <p:spPr>
          <a:xfrm>
            <a:off x="1766292" y="4526399"/>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C4C4D"/>
                </a:solidFill>
                <a:latin typeface="Crimson Pro Semi Bold" pitchFamily="34" charset="0"/>
                <a:ea typeface="Crimson Pro Semi Bold" pitchFamily="34" charset="-122"/>
                <a:cs typeface="Crimson Pro Semi Bold" pitchFamily="34" charset="-120"/>
              </a:rPr>
              <a:t>4月　リリース</a:t>
            </a:r>
            <a:endParaRPr lang="en-US" sz="1550" dirty="0"/>
          </a:p>
        </p:txBody>
      </p:sp>
      <p:sp>
        <p:nvSpPr>
          <p:cNvPr id="21" name="Text 19"/>
          <p:cNvSpPr/>
          <p:nvPr/>
        </p:nvSpPr>
        <p:spPr>
          <a:xfrm>
            <a:off x="1766292" y="4869656"/>
            <a:ext cx="12070318"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C4C4D"/>
                </a:solidFill>
                <a:latin typeface="Heebo" pitchFamily="34" charset="0"/>
                <a:ea typeface="Heebo" pitchFamily="34" charset="-122"/>
                <a:cs typeface="Heebo" pitchFamily="34" charset="-120"/>
              </a:rPr>
              <a:t>本格運用開始</a:t>
            </a:r>
            <a:endParaRPr lang="en-US" sz="1250" dirty="0"/>
          </a:p>
        </p:txBody>
      </p:sp>
      <p:sp>
        <p:nvSpPr>
          <p:cNvPr id="22" name="Text 20"/>
          <p:cNvSpPr/>
          <p:nvPr/>
        </p:nvSpPr>
        <p:spPr>
          <a:xfrm>
            <a:off x="1766292" y="5179219"/>
            <a:ext cx="12070318"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4C4C4D"/>
                </a:solidFill>
                <a:latin typeface="Heebo" pitchFamily="34" charset="0"/>
                <a:ea typeface="Heebo" pitchFamily="34" charset="-122"/>
                <a:cs typeface="Heebo" pitchFamily="34" charset="-120"/>
              </a:rPr>
              <a:t>保守運用サポート開始</a:t>
            </a:r>
            <a:endParaRPr lang="en-US" sz="1250" dirty="0"/>
          </a:p>
        </p:txBody>
      </p:sp>
      <p:sp>
        <p:nvSpPr>
          <p:cNvPr id="23" name="Shape 21"/>
          <p:cNvSpPr/>
          <p:nvPr/>
        </p:nvSpPr>
        <p:spPr>
          <a:xfrm>
            <a:off x="1128117" y="5918002"/>
            <a:ext cx="476250" cy="22860"/>
          </a:xfrm>
          <a:prstGeom prst="roundRect">
            <a:avLst>
              <a:gd name="adj" fmla="val 104186"/>
            </a:avLst>
          </a:prstGeom>
          <a:solidFill>
            <a:srgbClr val="D8D4D4"/>
          </a:solidFill>
          <a:ln/>
        </p:spPr>
      </p:sp>
      <p:sp>
        <p:nvSpPr>
          <p:cNvPr id="24" name="Shape 22"/>
          <p:cNvSpPr/>
          <p:nvPr/>
        </p:nvSpPr>
        <p:spPr>
          <a:xfrm>
            <a:off x="793790" y="5750838"/>
            <a:ext cx="357188" cy="357188"/>
          </a:xfrm>
          <a:prstGeom prst="roundRect">
            <a:avLst>
              <a:gd name="adj" fmla="val 6668"/>
            </a:avLst>
          </a:prstGeom>
          <a:solidFill>
            <a:srgbClr val="F2EEEE"/>
          </a:solidFill>
          <a:ln/>
        </p:spPr>
      </p:sp>
      <p:sp>
        <p:nvSpPr>
          <p:cNvPr id="25" name="Text 23"/>
          <p:cNvSpPr/>
          <p:nvPr/>
        </p:nvSpPr>
        <p:spPr>
          <a:xfrm>
            <a:off x="853321" y="5780603"/>
            <a:ext cx="238125" cy="297656"/>
          </a:xfrm>
          <a:prstGeom prst="rect">
            <a:avLst/>
          </a:prstGeom>
          <a:noFill/>
          <a:ln/>
        </p:spPr>
        <p:txBody>
          <a:bodyPr wrap="none" lIns="0" tIns="0" rIns="0" bIns="0" rtlCol="0" anchor="t"/>
          <a:lstStyle/>
          <a:p>
            <a:pPr algn="ctr" indent="0" marL="0">
              <a:lnSpc>
                <a:spcPts val="18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4</a:t>
            </a:r>
            <a:endParaRPr lang="en-US" sz="1850" dirty="0"/>
          </a:p>
        </p:txBody>
      </p:sp>
      <p:sp>
        <p:nvSpPr>
          <p:cNvPr id="26" name="Text 24"/>
          <p:cNvSpPr/>
          <p:nvPr/>
        </p:nvSpPr>
        <p:spPr>
          <a:xfrm>
            <a:off x="1766292" y="5805368"/>
            <a:ext cx="2872621" cy="248007"/>
          </a:xfrm>
          <a:prstGeom prst="rect">
            <a:avLst/>
          </a:prstGeom>
          <a:noFill/>
          <a:ln/>
        </p:spPr>
        <p:txBody>
          <a:bodyPr wrap="none" lIns="0" tIns="0" rIns="0" bIns="0" rtlCol="0" anchor="t"/>
          <a:lstStyle/>
          <a:p>
            <a:pPr algn="l" indent="0" marL="0">
              <a:lnSpc>
                <a:spcPts val="1950"/>
              </a:lnSpc>
              <a:buNone/>
            </a:pPr>
            <a:r>
              <a:rPr lang="en-US" sz="1550" dirty="0">
                <a:solidFill>
                  <a:srgbClr val="4C4C4D"/>
                </a:solidFill>
                <a:latin typeface="Crimson Pro Semi Bold" pitchFamily="34" charset="0"/>
                <a:ea typeface="Crimson Pro Semi Bold" pitchFamily="34" charset="-122"/>
                <a:cs typeface="Crimson Pro Semi Bold" pitchFamily="34" charset="-120"/>
              </a:rPr>
              <a:t>5月　保守運用（ご希望の場合）</a:t>
            </a:r>
            <a:endParaRPr lang="en-US" sz="1550" dirty="0"/>
          </a:p>
        </p:txBody>
      </p:sp>
      <p:sp>
        <p:nvSpPr>
          <p:cNvPr id="27" name="Text 25"/>
          <p:cNvSpPr/>
          <p:nvPr/>
        </p:nvSpPr>
        <p:spPr>
          <a:xfrm>
            <a:off x="1766292" y="6148626"/>
            <a:ext cx="12070318" cy="254079"/>
          </a:xfrm>
          <a:prstGeom prst="rect">
            <a:avLst/>
          </a:prstGeom>
          <a:noFill/>
          <a:ln/>
        </p:spPr>
        <p:txBody>
          <a:bodyPr wrap="none" lIns="0" tIns="0" rIns="0" bIns="0" rtlCol="0" anchor="t"/>
          <a:lstStyle/>
          <a:p>
            <a:pPr algn="l" indent="0" marL="0">
              <a:lnSpc>
                <a:spcPts val="2000"/>
              </a:lnSpc>
              <a:buNone/>
            </a:pPr>
            <a:r>
              <a:rPr lang="en-US" sz="1250" dirty="0">
                <a:solidFill>
                  <a:srgbClr val="4C4C4D"/>
                </a:solidFill>
                <a:latin typeface="Heebo" pitchFamily="34" charset="0"/>
                <a:ea typeface="Heebo" pitchFamily="34" charset="-122"/>
                <a:cs typeface="Heebo" pitchFamily="34" charset="-120"/>
              </a:rPr>
              <a:t>セキュリティ面でのバッチ更新</a:t>
            </a:r>
            <a:endParaRPr lang="en-US" sz="1250" dirty="0"/>
          </a:p>
        </p:txBody>
      </p:sp>
      <p:sp>
        <p:nvSpPr>
          <p:cNvPr id="28" name="Text 26"/>
          <p:cNvSpPr/>
          <p:nvPr/>
        </p:nvSpPr>
        <p:spPr>
          <a:xfrm>
            <a:off x="1766292" y="6497955"/>
            <a:ext cx="12070318" cy="254079"/>
          </a:xfrm>
          <a:prstGeom prst="rect">
            <a:avLst/>
          </a:prstGeom>
          <a:noFill/>
          <a:ln/>
        </p:spPr>
        <p:txBody>
          <a:bodyPr wrap="none" lIns="0" tIns="0" rIns="0" bIns="0" rtlCol="0" anchor="t"/>
          <a:lstStyle/>
          <a:p>
            <a:pPr algn="l" indent="0" marL="0">
              <a:lnSpc>
                <a:spcPts val="2000"/>
              </a:lnSpc>
              <a:buNone/>
            </a:pPr>
            <a:r>
              <a:rPr lang="en-US" sz="1250" dirty="0">
                <a:solidFill>
                  <a:srgbClr val="4C4C4D"/>
                </a:solidFill>
                <a:latin typeface="Heebo" pitchFamily="34" charset="0"/>
                <a:ea typeface="Heebo" pitchFamily="34" charset="-122"/>
                <a:cs typeface="Heebo" pitchFamily="34" charset="-120"/>
              </a:rPr>
              <a:t>分析情報の共有や、対応の提案などを定期的に行います。</a:t>
            </a:r>
            <a:endParaRPr lang="en-US" sz="1250" dirty="0"/>
          </a:p>
        </p:txBody>
      </p:sp>
      <p:sp>
        <p:nvSpPr>
          <p:cNvPr id="29" name="Text 27"/>
          <p:cNvSpPr/>
          <p:nvPr/>
        </p:nvSpPr>
        <p:spPr>
          <a:xfrm>
            <a:off x="793790" y="6930628"/>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4C4C4D"/>
                </a:solidFill>
                <a:latin typeface="Heebo" pitchFamily="34" charset="0"/>
                <a:ea typeface="Heebo" pitchFamily="34" charset="-122"/>
                <a:cs typeface="Heebo" pitchFamily="34" charset="-120"/>
              </a:rPr>
              <a:t>「使ってみてやっぱりここを修正したいけど、納品後だから対応できない」などの出来事を防ぎ、</a:t>
            </a:r>
            <a:pPr algn="l" indent="0" marL="0">
              <a:lnSpc>
                <a:spcPts val="2000"/>
              </a:lnSpc>
              <a:buNone/>
            </a:pPr>
            <a:r>
              <a:rPr lang="en-US" sz="1250" dirty="0">
                <a:solidFill>
                  <a:srgbClr val="4C4C4D"/>
                </a:solidFill>
                <a:latin typeface="Heebo" pitchFamily="34" charset="0"/>
                <a:ea typeface="Heebo" pitchFamily="34" charset="-122"/>
                <a:cs typeface="Heebo" pitchFamily="34" charset="-120"/>
              </a:rPr>
              <a:t>お客様にとってご満足いただける形を実現するため、テスト運用期間を設けた段階的なアプローチをご提案しています。</a:t>
            </a:r>
            <a:endParaRPr lang="en-US" sz="1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77950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保守・運用プラン一覧</a:t>
            </a:r>
            <a:endParaRPr lang="en-US" sz="4450" dirty="0"/>
          </a:p>
        </p:txBody>
      </p:sp>
      <p:sp>
        <p:nvSpPr>
          <p:cNvPr id="3" name="Shape 1"/>
          <p:cNvSpPr/>
          <p:nvPr/>
        </p:nvSpPr>
        <p:spPr>
          <a:xfrm>
            <a:off x="793790" y="1941909"/>
            <a:ext cx="4196358" cy="5508188"/>
          </a:xfrm>
          <a:prstGeom prst="roundRect">
            <a:avLst>
              <a:gd name="adj" fmla="val 811"/>
            </a:avLst>
          </a:prstGeom>
          <a:solidFill>
            <a:srgbClr val="F2EEEE"/>
          </a:solidFill>
          <a:ln/>
        </p:spPr>
      </p:sp>
      <p:sp>
        <p:nvSpPr>
          <p:cNvPr id="4" name="Text 2"/>
          <p:cNvSpPr/>
          <p:nvPr/>
        </p:nvSpPr>
        <p:spPr>
          <a:xfrm>
            <a:off x="1474351" y="2168723"/>
            <a:ext cx="2835235" cy="1062990"/>
          </a:xfrm>
          <a:prstGeom prst="rect">
            <a:avLst/>
          </a:prstGeom>
          <a:noFill/>
          <a:ln/>
        </p:spPr>
        <p:txBody>
          <a:bodyPr wrap="squar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Plan A：</a:t>
            </a:r>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ライト保守プラン</a:t>
            </a:r>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（最低限）</a:t>
            </a:r>
            <a:endParaRPr lang="en-US" sz="2200" dirty="0"/>
          </a:p>
        </p:txBody>
      </p:sp>
      <p:sp>
        <p:nvSpPr>
          <p:cNvPr id="5" name="Text 3"/>
          <p:cNvSpPr/>
          <p:nvPr/>
        </p:nvSpPr>
        <p:spPr>
          <a:xfrm>
            <a:off x="1020604" y="3367802"/>
            <a:ext cx="3742730" cy="362903"/>
          </a:xfrm>
          <a:prstGeom prst="rect">
            <a:avLst/>
          </a:prstGeom>
          <a:noFill/>
          <a:ln/>
        </p:spPr>
        <p:txBody>
          <a:bodyPr wrap="none" lIns="0" tIns="0" rIns="0" bIns="0" rtlCol="0" anchor="t"/>
          <a:lstStyle/>
          <a:p>
            <a:pPr algn="ctr" indent="0" marL="0">
              <a:lnSpc>
                <a:spcPts val="2850"/>
              </a:lnSpc>
              <a:buNone/>
            </a:pPr>
            <a:r>
              <a:rPr lang="en-US" sz="1750" b="1" dirty="0">
                <a:solidFill>
                  <a:srgbClr val="4C4C4D"/>
                </a:solidFill>
                <a:latin typeface="Heebo" pitchFamily="34" charset="0"/>
                <a:ea typeface="Heebo" pitchFamily="34" charset="-122"/>
                <a:cs typeface="Heebo" pitchFamily="34" charset="-120"/>
              </a:rPr>
              <a:t>料金：</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月額 10,000円（税別）〜</a:t>
            </a:r>
            <a:endParaRPr lang="en-US" sz="1750" dirty="0"/>
          </a:p>
        </p:txBody>
      </p:sp>
      <p:sp>
        <p:nvSpPr>
          <p:cNvPr id="6" name="Text 4"/>
          <p:cNvSpPr/>
          <p:nvPr/>
        </p:nvSpPr>
        <p:spPr>
          <a:xfrm>
            <a:off x="1020604" y="3866793"/>
            <a:ext cx="3742730"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WordPress・プラグインアップデート</a:t>
            </a:r>
            <a:endParaRPr lang="en-US" sz="1750" dirty="0"/>
          </a:p>
        </p:txBody>
      </p:sp>
      <p:sp>
        <p:nvSpPr>
          <p:cNvPr id="7" name="Text 5"/>
          <p:cNvSpPr/>
          <p:nvPr/>
        </p:nvSpPr>
        <p:spPr>
          <a:xfrm>
            <a:off x="1020604" y="4671893"/>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SSL証明書チェック</a:t>
            </a:r>
            <a:endParaRPr lang="en-US" sz="1750" dirty="0"/>
          </a:p>
        </p:txBody>
      </p:sp>
      <p:sp>
        <p:nvSpPr>
          <p:cNvPr id="8" name="Text 6"/>
          <p:cNvSpPr/>
          <p:nvPr/>
        </p:nvSpPr>
        <p:spPr>
          <a:xfrm>
            <a:off x="1020604" y="5114092"/>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自動バックアップ</a:t>
            </a:r>
            <a:endParaRPr lang="en-US" sz="1750" dirty="0"/>
          </a:p>
        </p:txBody>
      </p:sp>
      <p:sp>
        <p:nvSpPr>
          <p:cNvPr id="9" name="Text 7"/>
          <p:cNvSpPr/>
          <p:nvPr/>
        </p:nvSpPr>
        <p:spPr>
          <a:xfrm>
            <a:off x="1020604" y="5556290"/>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障害一次対応</a:t>
            </a:r>
            <a:endParaRPr lang="en-US" sz="1750" dirty="0"/>
          </a:p>
        </p:txBody>
      </p:sp>
      <p:sp>
        <p:nvSpPr>
          <p:cNvPr id="10" name="Text 8"/>
          <p:cNvSpPr/>
          <p:nvPr/>
        </p:nvSpPr>
        <p:spPr>
          <a:xfrm>
            <a:off x="1020604" y="5998488"/>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簡易問い合わせ対応</a:t>
            </a:r>
            <a:endParaRPr lang="en-US" sz="1750" dirty="0"/>
          </a:p>
        </p:txBody>
      </p:sp>
      <p:sp>
        <p:nvSpPr>
          <p:cNvPr id="11" name="Text 9"/>
          <p:cNvSpPr/>
          <p:nvPr/>
        </p:nvSpPr>
        <p:spPr>
          <a:xfrm>
            <a:off x="1020604" y="6497479"/>
            <a:ext cx="3742730" cy="725805"/>
          </a:xfrm>
          <a:prstGeom prst="rect">
            <a:avLst/>
          </a:prstGeom>
          <a:noFill/>
          <a:ln/>
        </p:spPr>
        <p:txBody>
          <a:bodyPr wrap="square" lIns="0" tIns="0" rIns="0" bIns="0" rtlCol="0" anchor="t"/>
          <a:lstStyle/>
          <a:p>
            <a:pPr algn="ctr" indent="0" marL="0">
              <a:lnSpc>
                <a:spcPts val="2850"/>
              </a:lnSpc>
              <a:buNone/>
            </a:pPr>
            <a:r>
              <a:rPr lang="en-US" sz="1750" b="1" dirty="0">
                <a:solidFill>
                  <a:srgbClr val="4C4C4D"/>
                </a:solidFill>
                <a:latin typeface="Heebo" pitchFamily="34" charset="0"/>
                <a:ea typeface="Heebo" pitchFamily="34" charset="-122"/>
                <a:cs typeface="Heebo" pitchFamily="34" charset="-120"/>
              </a:rPr>
              <a:t>対象：</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「まずは走らせておきたい」「社内に更新担当がいる」企業向け</a:t>
            </a:r>
            <a:endParaRPr lang="en-US" sz="1750" dirty="0"/>
          </a:p>
        </p:txBody>
      </p:sp>
      <p:sp>
        <p:nvSpPr>
          <p:cNvPr id="12" name="Shape 10"/>
          <p:cNvSpPr/>
          <p:nvPr/>
        </p:nvSpPr>
        <p:spPr>
          <a:xfrm>
            <a:off x="5216962" y="1941909"/>
            <a:ext cx="4196358" cy="5508188"/>
          </a:xfrm>
          <a:prstGeom prst="roundRect">
            <a:avLst>
              <a:gd name="adj" fmla="val 811"/>
            </a:avLst>
          </a:prstGeom>
          <a:solidFill>
            <a:srgbClr val="F2EEEE"/>
          </a:solidFill>
          <a:ln/>
        </p:spPr>
      </p:sp>
      <p:sp>
        <p:nvSpPr>
          <p:cNvPr id="13" name="Text 11"/>
          <p:cNvSpPr/>
          <p:nvPr/>
        </p:nvSpPr>
        <p:spPr>
          <a:xfrm>
            <a:off x="5756553" y="2168723"/>
            <a:ext cx="3117175" cy="1062990"/>
          </a:xfrm>
          <a:prstGeom prst="rect">
            <a:avLst/>
          </a:prstGeom>
          <a:noFill/>
          <a:ln/>
        </p:spPr>
        <p:txBody>
          <a:bodyPr wrap="squar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Plan B：</a:t>
            </a:r>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スタンダード運用プラン</a:t>
            </a:r>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（更新サポート付き）</a:t>
            </a:r>
            <a:endParaRPr lang="en-US" sz="2200" dirty="0"/>
          </a:p>
        </p:txBody>
      </p:sp>
      <p:sp>
        <p:nvSpPr>
          <p:cNvPr id="14" name="Text 12"/>
          <p:cNvSpPr/>
          <p:nvPr/>
        </p:nvSpPr>
        <p:spPr>
          <a:xfrm>
            <a:off x="5443776" y="3367802"/>
            <a:ext cx="3742730" cy="362903"/>
          </a:xfrm>
          <a:prstGeom prst="rect">
            <a:avLst/>
          </a:prstGeom>
          <a:noFill/>
          <a:ln/>
        </p:spPr>
        <p:txBody>
          <a:bodyPr wrap="none" lIns="0" tIns="0" rIns="0" bIns="0" rtlCol="0" anchor="t"/>
          <a:lstStyle/>
          <a:p>
            <a:pPr algn="ctr" indent="0" marL="0">
              <a:lnSpc>
                <a:spcPts val="2850"/>
              </a:lnSpc>
              <a:buNone/>
            </a:pPr>
            <a:r>
              <a:rPr lang="en-US" sz="1750" b="1" dirty="0">
                <a:solidFill>
                  <a:srgbClr val="4C4C4D"/>
                </a:solidFill>
                <a:latin typeface="Heebo" pitchFamily="34" charset="0"/>
                <a:ea typeface="Heebo" pitchFamily="34" charset="-122"/>
                <a:cs typeface="Heebo" pitchFamily="34" charset="-120"/>
              </a:rPr>
              <a:t>料金：</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月額 30,000円（税別）〜</a:t>
            </a:r>
            <a:endParaRPr lang="en-US" sz="1750" dirty="0"/>
          </a:p>
        </p:txBody>
      </p:sp>
      <p:sp>
        <p:nvSpPr>
          <p:cNvPr id="15" name="Text 13"/>
          <p:cNvSpPr/>
          <p:nvPr/>
        </p:nvSpPr>
        <p:spPr>
          <a:xfrm>
            <a:off x="5443776" y="3866793"/>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プランA全内容</a:t>
            </a:r>
            <a:endParaRPr lang="en-US" sz="1750" dirty="0"/>
          </a:p>
        </p:txBody>
      </p:sp>
      <p:sp>
        <p:nvSpPr>
          <p:cNvPr id="16" name="Text 14"/>
          <p:cNvSpPr/>
          <p:nvPr/>
        </p:nvSpPr>
        <p:spPr>
          <a:xfrm>
            <a:off x="5443776" y="4308991"/>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テキスト・画像差し替え</a:t>
            </a:r>
            <a:endParaRPr lang="en-US" sz="1750" dirty="0"/>
          </a:p>
        </p:txBody>
      </p:sp>
      <p:sp>
        <p:nvSpPr>
          <p:cNvPr id="17" name="Text 15"/>
          <p:cNvSpPr/>
          <p:nvPr/>
        </p:nvSpPr>
        <p:spPr>
          <a:xfrm>
            <a:off x="5443776" y="4751189"/>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お知らせ投稿代行</a:t>
            </a:r>
            <a:endParaRPr lang="en-US" sz="1750" dirty="0"/>
          </a:p>
        </p:txBody>
      </p:sp>
      <p:sp>
        <p:nvSpPr>
          <p:cNvPr id="18" name="Text 16"/>
          <p:cNvSpPr/>
          <p:nvPr/>
        </p:nvSpPr>
        <p:spPr>
          <a:xfrm>
            <a:off x="5443776" y="5193387"/>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簡易アクセスレポート</a:t>
            </a:r>
            <a:endParaRPr lang="en-US" sz="1750" dirty="0"/>
          </a:p>
        </p:txBody>
      </p:sp>
      <p:sp>
        <p:nvSpPr>
          <p:cNvPr id="19" name="Text 17"/>
          <p:cNvSpPr/>
          <p:nvPr/>
        </p:nvSpPr>
        <p:spPr>
          <a:xfrm>
            <a:off x="5443776" y="5635585"/>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ミニ改善提案</a:t>
            </a:r>
            <a:endParaRPr lang="en-US" sz="1750" dirty="0"/>
          </a:p>
        </p:txBody>
      </p:sp>
      <p:sp>
        <p:nvSpPr>
          <p:cNvPr id="20" name="Text 18"/>
          <p:cNvSpPr/>
          <p:nvPr/>
        </p:nvSpPr>
        <p:spPr>
          <a:xfrm>
            <a:off x="5443776" y="6134576"/>
            <a:ext cx="3742730" cy="725805"/>
          </a:xfrm>
          <a:prstGeom prst="rect">
            <a:avLst/>
          </a:prstGeom>
          <a:noFill/>
          <a:ln/>
        </p:spPr>
        <p:txBody>
          <a:bodyPr wrap="square" lIns="0" tIns="0" rIns="0" bIns="0" rtlCol="0" anchor="t"/>
          <a:lstStyle/>
          <a:p>
            <a:pPr algn="ctr" indent="0" marL="0">
              <a:lnSpc>
                <a:spcPts val="2850"/>
              </a:lnSpc>
              <a:buNone/>
            </a:pPr>
            <a:r>
              <a:rPr lang="en-US" sz="1750" b="1" dirty="0">
                <a:solidFill>
                  <a:srgbClr val="4C4C4D"/>
                </a:solidFill>
                <a:latin typeface="Heebo" pitchFamily="34" charset="0"/>
                <a:ea typeface="Heebo" pitchFamily="34" charset="-122"/>
                <a:cs typeface="Heebo" pitchFamily="34" charset="-120"/>
              </a:rPr>
              <a:t>対象：</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「最低限どこを直した方がいいか教えてほしい」企業向け</a:t>
            </a:r>
            <a:endParaRPr lang="en-US" sz="1750" dirty="0"/>
          </a:p>
        </p:txBody>
      </p:sp>
      <p:sp>
        <p:nvSpPr>
          <p:cNvPr id="21" name="Shape 19"/>
          <p:cNvSpPr/>
          <p:nvPr/>
        </p:nvSpPr>
        <p:spPr>
          <a:xfrm>
            <a:off x="9640133" y="1941909"/>
            <a:ext cx="4196358" cy="5508188"/>
          </a:xfrm>
          <a:prstGeom prst="roundRect">
            <a:avLst>
              <a:gd name="adj" fmla="val 811"/>
            </a:avLst>
          </a:prstGeom>
          <a:solidFill>
            <a:srgbClr val="F2EEEE"/>
          </a:solidFill>
          <a:ln/>
        </p:spPr>
      </p:sp>
      <p:sp>
        <p:nvSpPr>
          <p:cNvPr id="22" name="Text 20"/>
          <p:cNvSpPr/>
          <p:nvPr/>
        </p:nvSpPr>
        <p:spPr>
          <a:xfrm>
            <a:off x="9866948" y="2168723"/>
            <a:ext cx="3742730" cy="1062990"/>
          </a:xfrm>
          <a:prstGeom prst="rect">
            <a:avLst/>
          </a:prstGeom>
          <a:noFill/>
          <a:ln/>
        </p:spPr>
        <p:txBody>
          <a:bodyPr wrap="squar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Plan C：</a:t>
            </a:r>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分析・成長サポートプラン（改善サイクル込み）</a:t>
            </a:r>
            <a:endParaRPr lang="en-US" sz="2200" dirty="0"/>
          </a:p>
        </p:txBody>
      </p:sp>
      <p:sp>
        <p:nvSpPr>
          <p:cNvPr id="23" name="Text 21"/>
          <p:cNvSpPr/>
          <p:nvPr/>
        </p:nvSpPr>
        <p:spPr>
          <a:xfrm>
            <a:off x="9866948" y="3367802"/>
            <a:ext cx="3742730" cy="362903"/>
          </a:xfrm>
          <a:prstGeom prst="rect">
            <a:avLst/>
          </a:prstGeom>
          <a:noFill/>
          <a:ln/>
        </p:spPr>
        <p:txBody>
          <a:bodyPr wrap="none" lIns="0" tIns="0" rIns="0" bIns="0" rtlCol="0" anchor="t"/>
          <a:lstStyle/>
          <a:p>
            <a:pPr algn="ctr" indent="0" marL="0">
              <a:lnSpc>
                <a:spcPts val="2850"/>
              </a:lnSpc>
              <a:buNone/>
            </a:pPr>
            <a:r>
              <a:rPr lang="en-US" sz="1750" b="1" dirty="0">
                <a:solidFill>
                  <a:srgbClr val="4C4C4D"/>
                </a:solidFill>
                <a:latin typeface="Heebo" pitchFamily="34" charset="0"/>
                <a:ea typeface="Heebo" pitchFamily="34" charset="-122"/>
                <a:cs typeface="Heebo" pitchFamily="34" charset="-120"/>
              </a:rPr>
              <a:t>料金：</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月額 50,000〜（税別）</a:t>
            </a:r>
            <a:endParaRPr lang="en-US" sz="1750" dirty="0"/>
          </a:p>
        </p:txBody>
      </p:sp>
      <p:sp>
        <p:nvSpPr>
          <p:cNvPr id="24" name="Text 22"/>
          <p:cNvSpPr/>
          <p:nvPr/>
        </p:nvSpPr>
        <p:spPr>
          <a:xfrm>
            <a:off x="9866948" y="3866793"/>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プランB全内容</a:t>
            </a:r>
            <a:endParaRPr lang="en-US" sz="1750" dirty="0"/>
          </a:p>
        </p:txBody>
      </p:sp>
      <p:sp>
        <p:nvSpPr>
          <p:cNvPr id="25" name="Text 23"/>
          <p:cNvSpPr/>
          <p:nvPr/>
        </p:nvSpPr>
        <p:spPr>
          <a:xfrm>
            <a:off x="9866948" y="4308991"/>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詳細アクセス解析</a:t>
            </a:r>
            <a:endParaRPr lang="en-US" sz="1750" dirty="0"/>
          </a:p>
        </p:txBody>
      </p:sp>
      <p:sp>
        <p:nvSpPr>
          <p:cNvPr id="26" name="Text 24"/>
          <p:cNvSpPr/>
          <p:nvPr/>
        </p:nvSpPr>
        <p:spPr>
          <a:xfrm>
            <a:off x="9866948" y="4751189"/>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改善提案と実装</a:t>
            </a:r>
            <a:endParaRPr lang="en-US" sz="1750" dirty="0"/>
          </a:p>
        </p:txBody>
      </p:sp>
      <p:sp>
        <p:nvSpPr>
          <p:cNvPr id="27" name="Text 25"/>
          <p:cNvSpPr/>
          <p:nvPr/>
        </p:nvSpPr>
        <p:spPr>
          <a:xfrm>
            <a:off x="9866948" y="5193387"/>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定例ミーティング</a:t>
            </a:r>
            <a:endParaRPr lang="en-US" sz="1750" dirty="0"/>
          </a:p>
        </p:txBody>
      </p:sp>
      <p:sp>
        <p:nvSpPr>
          <p:cNvPr id="28" name="Text 26"/>
          <p:cNvSpPr/>
          <p:nvPr/>
        </p:nvSpPr>
        <p:spPr>
          <a:xfrm>
            <a:off x="9866948" y="5635585"/>
            <a:ext cx="374273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D"/>
                </a:solidFill>
                <a:latin typeface="Heebo" pitchFamily="34" charset="0"/>
                <a:ea typeface="Heebo" pitchFamily="34" charset="-122"/>
                <a:cs typeface="Heebo" pitchFamily="34" charset="-120"/>
              </a:rPr>
              <a:t>コンテンツ企画相談</a:t>
            </a:r>
            <a:endParaRPr lang="en-US" sz="1750" dirty="0"/>
          </a:p>
        </p:txBody>
      </p:sp>
      <p:sp>
        <p:nvSpPr>
          <p:cNvPr id="29" name="Text 27"/>
          <p:cNvSpPr/>
          <p:nvPr/>
        </p:nvSpPr>
        <p:spPr>
          <a:xfrm>
            <a:off x="9866948" y="6134576"/>
            <a:ext cx="3742730" cy="725805"/>
          </a:xfrm>
          <a:prstGeom prst="rect">
            <a:avLst/>
          </a:prstGeom>
          <a:noFill/>
          <a:ln/>
        </p:spPr>
        <p:txBody>
          <a:bodyPr wrap="square" lIns="0" tIns="0" rIns="0" bIns="0" rtlCol="0" anchor="t"/>
          <a:lstStyle/>
          <a:p>
            <a:pPr algn="ctr" indent="0" marL="0">
              <a:lnSpc>
                <a:spcPts val="2850"/>
              </a:lnSpc>
              <a:buNone/>
            </a:pPr>
            <a:r>
              <a:rPr lang="en-US" sz="1750" b="1" dirty="0">
                <a:solidFill>
                  <a:srgbClr val="4C4C4D"/>
                </a:solidFill>
                <a:latin typeface="Heebo" pitchFamily="34" charset="0"/>
                <a:ea typeface="Heebo" pitchFamily="34" charset="-122"/>
                <a:cs typeface="Heebo" pitchFamily="34" charset="-120"/>
              </a:rPr>
              <a:t>対象：</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「問い合わせを増やすために</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継続的に改善したい」企業向け</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39735" y="581144"/>
            <a:ext cx="3434596" cy="429339"/>
          </a:xfrm>
          <a:prstGeom prst="rect">
            <a:avLst/>
          </a:prstGeom>
          <a:noFill/>
          <a:ln/>
        </p:spPr>
        <p:txBody>
          <a:bodyPr wrap="none" lIns="0" tIns="0" rIns="0" bIns="0" rtlCol="0" anchor="t"/>
          <a:lstStyle/>
          <a:p>
            <a:pPr algn="l" indent="0" marL="0">
              <a:lnSpc>
                <a:spcPts val="3350"/>
              </a:lnSpc>
              <a:buNone/>
            </a:pPr>
            <a:r>
              <a:rPr lang="en-US" sz="2700" dirty="0">
                <a:solidFill>
                  <a:srgbClr val="152D47"/>
                </a:solidFill>
                <a:latin typeface="Crimson Pro Semi Bold" pitchFamily="34" charset="0"/>
                <a:ea typeface="Crimson Pro Semi Bold" pitchFamily="34" charset="-122"/>
                <a:cs typeface="Crimson Pro Semi Bold" pitchFamily="34" charset="-120"/>
              </a:rPr>
              <a:t>お見積り①</a:t>
            </a:r>
            <a:endParaRPr lang="en-US" sz="2700" dirty="0"/>
          </a:p>
        </p:txBody>
      </p:sp>
      <p:sp>
        <p:nvSpPr>
          <p:cNvPr id="3" name="Text 1"/>
          <p:cNvSpPr/>
          <p:nvPr/>
        </p:nvSpPr>
        <p:spPr>
          <a:xfrm>
            <a:off x="739735" y="1285161"/>
            <a:ext cx="13150929"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WEBサイトリニューアルの詳細お見積りです。お客様のご要望に合わせて柔軟に調整いたします。</a:t>
            </a:r>
            <a:endParaRPr lang="en-US" sz="1050" dirty="0"/>
          </a:p>
        </p:txBody>
      </p:sp>
      <p:sp>
        <p:nvSpPr>
          <p:cNvPr id="4" name="Shape 2"/>
          <p:cNvSpPr/>
          <p:nvPr/>
        </p:nvSpPr>
        <p:spPr>
          <a:xfrm>
            <a:off x="739735" y="1659493"/>
            <a:ext cx="13150929" cy="6012418"/>
          </a:xfrm>
          <a:prstGeom prst="roundRect">
            <a:avLst>
              <a:gd name="adj" fmla="val 343"/>
            </a:avLst>
          </a:prstGeom>
          <a:noFill/>
          <a:ln w="7620">
            <a:solidFill>
              <a:srgbClr val="000000">
                <a:alpha val="8000"/>
              </a:srgbClr>
            </a:solidFill>
            <a:prstDash val="solid"/>
          </a:ln>
        </p:spPr>
      </p:sp>
      <p:sp>
        <p:nvSpPr>
          <p:cNvPr id="5" name="Shape 3"/>
          <p:cNvSpPr/>
          <p:nvPr/>
        </p:nvSpPr>
        <p:spPr>
          <a:xfrm>
            <a:off x="747355" y="1667113"/>
            <a:ext cx="13135689" cy="399812"/>
          </a:xfrm>
          <a:prstGeom prst="rect">
            <a:avLst/>
          </a:prstGeom>
          <a:solidFill>
            <a:srgbClr val="FFFFFF">
              <a:alpha val="4000"/>
            </a:srgbClr>
          </a:solidFill>
          <a:ln/>
        </p:spPr>
      </p:sp>
      <p:sp>
        <p:nvSpPr>
          <p:cNvPr id="6" name="Text 4"/>
          <p:cNvSpPr/>
          <p:nvPr/>
        </p:nvSpPr>
        <p:spPr>
          <a:xfrm>
            <a:off x="884753" y="1757124"/>
            <a:ext cx="2347436" cy="219789"/>
          </a:xfrm>
          <a:prstGeom prst="rect">
            <a:avLst/>
          </a:prstGeom>
          <a:noFill/>
          <a:ln/>
        </p:spPr>
        <p:txBody>
          <a:bodyPr wrap="none" lIns="0" tIns="0" rIns="0" bIns="0" rtlCol="0" anchor="t"/>
          <a:lstStyle/>
          <a:p>
            <a:pPr algn="l" indent="0" marL="0">
              <a:lnSpc>
                <a:spcPts val="1700"/>
              </a:lnSpc>
              <a:buNone/>
            </a:pPr>
            <a:r>
              <a:rPr lang="en-US" sz="1050" b="1" dirty="0">
                <a:solidFill>
                  <a:srgbClr val="4C4C4D"/>
                </a:solidFill>
                <a:latin typeface="Heebo" pitchFamily="34" charset="0"/>
                <a:ea typeface="Heebo" pitchFamily="34" charset="-122"/>
                <a:cs typeface="Heebo" pitchFamily="34" charset="-120"/>
              </a:rPr>
              <a:t>項目</a:t>
            </a:r>
            <a:endParaRPr lang="en-US" sz="1050" dirty="0"/>
          </a:p>
        </p:txBody>
      </p:sp>
      <p:sp>
        <p:nvSpPr>
          <p:cNvPr id="7" name="Text 5"/>
          <p:cNvSpPr/>
          <p:nvPr/>
        </p:nvSpPr>
        <p:spPr>
          <a:xfrm>
            <a:off x="3514368" y="1757124"/>
            <a:ext cx="5270182" cy="219789"/>
          </a:xfrm>
          <a:prstGeom prst="rect">
            <a:avLst/>
          </a:prstGeom>
          <a:noFill/>
          <a:ln/>
        </p:spPr>
        <p:txBody>
          <a:bodyPr wrap="none" lIns="0" tIns="0" rIns="0" bIns="0" rtlCol="0" anchor="t"/>
          <a:lstStyle/>
          <a:p>
            <a:pPr algn="l" indent="0" marL="0">
              <a:lnSpc>
                <a:spcPts val="1700"/>
              </a:lnSpc>
              <a:buNone/>
            </a:pPr>
            <a:r>
              <a:rPr lang="en-US" sz="1050" b="1" dirty="0">
                <a:solidFill>
                  <a:srgbClr val="4C4C4D"/>
                </a:solidFill>
                <a:latin typeface="Heebo" pitchFamily="34" charset="0"/>
                <a:ea typeface="Heebo" pitchFamily="34" charset="-122"/>
                <a:cs typeface="Heebo" pitchFamily="34" charset="-120"/>
              </a:rPr>
              <a:t>内容</a:t>
            </a:r>
            <a:endParaRPr lang="en-US" sz="1050" dirty="0"/>
          </a:p>
        </p:txBody>
      </p:sp>
      <p:sp>
        <p:nvSpPr>
          <p:cNvPr id="8" name="Text 6"/>
          <p:cNvSpPr/>
          <p:nvPr/>
        </p:nvSpPr>
        <p:spPr>
          <a:xfrm>
            <a:off x="9066728" y="1757124"/>
            <a:ext cx="1370290" cy="219789"/>
          </a:xfrm>
          <a:prstGeom prst="rect">
            <a:avLst/>
          </a:prstGeom>
          <a:noFill/>
          <a:ln/>
        </p:spPr>
        <p:txBody>
          <a:bodyPr wrap="none" lIns="0" tIns="0" rIns="0" bIns="0" rtlCol="0" anchor="t"/>
          <a:lstStyle/>
          <a:p>
            <a:pPr algn="l" indent="0" marL="0">
              <a:lnSpc>
                <a:spcPts val="1700"/>
              </a:lnSpc>
              <a:buNone/>
            </a:pPr>
            <a:r>
              <a:rPr lang="en-US" sz="1050" b="1" dirty="0">
                <a:solidFill>
                  <a:srgbClr val="4C4C4D"/>
                </a:solidFill>
                <a:latin typeface="Heebo" pitchFamily="34" charset="0"/>
                <a:ea typeface="Heebo" pitchFamily="34" charset="-122"/>
                <a:cs typeface="Heebo" pitchFamily="34" charset="-120"/>
              </a:rPr>
              <a:t>単価(円)</a:t>
            </a:r>
            <a:endParaRPr lang="en-US" sz="1050" dirty="0"/>
          </a:p>
        </p:txBody>
      </p:sp>
      <p:sp>
        <p:nvSpPr>
          <p:cNvPr id="9" name="Text 7"/>
          <p:cNvSpPr/>
          <p:nvPr/>
        </p:nvSpPr>
        <p:spPr>
          <a:xfrm>
            <a:off x="10719197" y="1757124"/>
            <a:ext cx="1370290" cy="219789"/>
          </a:xfrm>
          <a:prstGeom prst="rect">
            <a:avLst/>
          </a:prstGeom>
          <a:noFill/>
          <a:ln/>
        </p:spPr>
        <p:txBody>
          <a:bodyPr wrap="none" lIns="0" tIns="0" rIns="0" bIns="0" rtlCol="0" anchor="t"/>
          <a:lstStyle/>
          <a:p>
            <a:pPr algn="l" indent="0" marL="0">
              <a:lnSpc>
                <a:spcPts val="1700"/>
              </a:lnSpc>
              <a:buNone/>
            </a:pPr>
            <a:r>
              <a:rPr lang="en-US" sz="1050" b="1" dirty="0">
                <a:solidFill>
                  <a:srgbClr val="4C4C4D"/>
                </a:solidFill>
                <a:latin typeface="Heebo" pitchFamily="34" charset="0"/>
                <a:ea typeface="Heebo" pitchFamily="34" charset="-122"/>
                <a:cs typeface="Heebo" pitchFamily="34" charset="-120"/>
              </a:rPr>
              <a:t>数量</a:t>
            </a:r>
            <a:endParaRPr lang="en-US" sz="1050" dirty="0"/>
          </a:p>
        </p:txBody>
      </p:sp>
      <p:sp>
        <p:nvSpPr>
          <p:cNvPr id="10" name="Text 8"/>
          <p:cNvSpPr/>
          <p:nvPr/>
        </p:nvSpPr>
        <p:spPr>
          <a:xfrm>
            <a:off x="12371665" y="1757124"/>
            <a:ext cx="1374100" cy="219789"/>
          </a:xfrm>
          <a:prstGeom prst="rect">
            <a:avLst/>
          </a:prstGeom>
          <a:noFill/>
          <a:ln/>
        </p:spPr>
        <p:txBody>
          <a:bodyPr wrap="none" lIns="0" tIns="0" rIns="0" bIns="0" rtlCol="0" anchor="t"/>
          <a:lstStyle/>
          <a:p>
            <a:pPr algn="l" indent="0" marL="0">
              <a:lnSpc>
                <a:spcPts val="1700"/>
              </a:lnSpc>
              <a:buNone/>
            </a:pPr>
            <a:r>
              <a:rPr lang="en-US" sz="1050" b="1" dirty="0">
                <a:solidFill>
                  <a:srgbClr val="4C4C4D"/>
                </a:solidFill>
                <a:latin typeface="Heebo" pitchFamily="34" charset="0"/>
                <a:ea typeface="Heebo" pitchFamily="34" charset="-122"/>
                <a:cs typeface="Heebo" pitchFamily="34" charset="-120"/>
              </a:rPr>
              <a:t>金額(円・税別)</a:t>
            </a:r>
            <a:endParaRPr lang="en-US" sz="1050" dirty="0"/>
          </a:p>
        </p:txBody>
      </p:sp>
      <p:sp>
        <p:nvSpPr>
          <p:cNvPr id="11" name="Shape 9"/>
          <p:cNvSpPr/>
          <p:nvPr/>
        </p:nvSpPr>
        <p:spPr>
          <a:xfrm>
            <a:off x="747355" y="2066925"/>
            <a:ext cx="13135689" cy="399812"/>
          </a:xfrm>
          <a:prstGeom prst="rect">
            <a:avLst/>
          </a:prstGeom>
          <a:solidFill>
            <a:srgbClr val="000000">
              <a:alpha val="4000"/>
            </a:srgbClr>
          </a:solidFill>
          <a:ln/>
        </p:spPr>
      </p:sp>
      <p:sp>
        <p:nvSpPr>
          <p:cNvPr id="12" name="Text 10"/>
          <p:cNvSpPr/>
          <p:nvPr/>
        </p:nvSpPr>
        <p:spPr>
          <a:xfrm>
            <a:off x="884753" y="2156936"/>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企画・要件定義</a:t>
            </a:r>
            <a:endParaRPr lang="en-US" sz="1050" dirty="0"/>
          </a:p>
        </p:txBody>
      </p:sp>
      <p:sp>
        <p:nvSpPr>
          <p:cNvPr id="13" name="Text 11"/>
          <p:cNvSpPr/>
          <p:nvPr/>
        </p:nvSpPr>
        <p:spPr>
          <a:xfrm>
            <a:off x="3514368" y="2156936"/>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現状ヒアリング／競合調査／サイトコンセプト設計／構成案作成</a:t>
            </a:r>
            <a:endParaRPr lang="en-US" sz="1050" dirty="0"/>
          </a:p>
        </p:txBody>
      </p:sp>
      <p:sp>
        <p:nvSpPr>
          <p:cNvPr id="14" name="Text 12"/>
          <p:cNvSpPr/>
          <p:nvPr/>
        </p:nvSpPr>
        <p:spPr>
          <a:xfrm>
            <a:off x="9066728" y="2156936"/>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15" name="Text 13"/>
          <p:cNvSpPr/>
          <p:nvPr/>
        </p:nvSpPr>
        <p:spPr>
          <a:xfrm>
            <a:off x="10719197" y="2156936"/>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16" name="Text 14"/>
          <p:cNvSpPr/>
          <p:nvPr/>
        </p:nvSpPr>
        <p:spPr>
          <a:xfrm>
            <a:off x="12371665" y="2156936"/>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17" name="Shape 15"/>
          <p:cNvSpPr/>
          <p:nvPr/>
        </p:nvSpPr>
        <p:spPr>
          <a:xfrm>
            <a:off x="747355" y="2466737"/>
            <a:ext cx="13135689" cy="399812"/>
          </a:xfrm>
          <a:prstGeom prst="rect">
            <a:avLst/>
          </a:prstGeom>
          <a:solidFill>
            <a:srgbClr val="FFFFFF">
              <a:alpha val="4000"/>
            </a:srgbClr>
          </a:solidFill>
          <a:ln/>
        </p:spPr>
      </p:sp>
      <p:sp>
        <p:nvSpPr>
          <p:cNvPr id="18" name="Text 16"/>
          <p:cNvSpPr/>
          <p:nvPr/>
        </p:nvSpPr>
        <p:spPr>
          <a:xfrm>
            <a:off x="884753" y="2556748"/>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情報設計・ワイヤーフレーム</a:t>
            </a:r>
            <a:endParaRPr lang="en-US" sz="1050" dirty="0"/>
          </a:p>
        </p:txBody>
      </p:sp>
      <p:sp>
        <p:nvSpPr>
          <p:cNvPr id="19" name="Text 17"/>
          <p:cNvSpPr/>
          <p:nvPr/>
        </p:nvSpPr>
        <p:spPr>
          <a:xfrm>
            <a:off x="3514368" y="2556748"/>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主要ページのワイヤー作成（トップ＋代表下層）</a:t>
            </a:r>
            <a:endParaRPr lang="en-US" sz="1050" dirty="0"/>
          </a:p>
        </p:txBody>
      </p:sp>
      <p:sp>
        <p:nvSpPr>
          <p:cNvPr id="20" name="Text 18"/>
          <p:cNvSpPr/>
          <p:nvPr/>
        </p:nvSpPr>
        <p:spPr>
          <a:xfrm>
            <a:off x="9066728" y="2556748"/>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120,000</a:t>
            </a:r>
            <a:endParaRPr lang="en-US" sz="1050" dirty="0"/>
          </a:p>
        </p:txBody>
      </p:sp>
      <p:sp>
        <p:nvSpPr>
          <p:cNvPr id="21" name="Text 19"/>
          <p:cNvSpPr/>
          <p:nvPr/>
        </p:nvSpPr>
        <p:spPr>
          <a:xfrm>
            <a:off x="10719197" y="2556748"/>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22" name="Text 20"/>
          <p:cNvSpPr/>
          <p:nvPr/>
        </p:nvSpPr>
        <p:spPr>
          <a:xfrm>
            <a:off x="12371665" y="2556748"/>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120,000</a:t>
            </a:r>
            <a:endParaRPr lang="en-US" sz="1050" dirty="0"/>
          </a:p>
        </p:txBody>
      </p:sp>
      <p:sp>
        <p:nvSpPr>
          <p:cNvPr id="23" name="Shape 21"/>
          <p:cNvSpPr/>
          <p:nvPr/>
        </p:nvSpPr>
        <p:spPr>
          <a:xfrm>
            <a:off x="747355" y="2866549"/>
            <a:ext cx="13135689" cy="399812"/>
          </a:xfrm>
          <a:prstGeom prst="rect">
            <a:avLst/>
          </a:prstGeom>
          <a:solidFill>
            <a:srgbClr val="000000">
              <a:alpha val="4000"/>
            </a:srgbClr>
          </a:solidFill>
          <a:ln/>
        </p:spPr>
      </p:sp>
      <p:sp>
        <p:nvSpPr>
          <p:cNvPr id="24" name="Text 22"/>
          <p:cNvSpPr/>
          <p:nvPr/>
        </p:nvSpPr>
        <p:spPr>
          <a:xfrm>
            <a:off x="884753" y="2956560"/>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デザイン：トップページ</a:t>
            </a:r>
            <a:endParaRPr lang="en-US" sz="1050" dirty="0"/>
          </a:p>
        </p:txBody>
      </p:sp>
      <p:sp>
        <p:nvSpPr>
          <p:cNvPr id="25" name="Text 23"/>
          <p:cNvSpPr/>
          <p:nvPr/>
        </p:nvSpPr>
        <p:spPr>
          <a:xfrm>
            <a:off x="3514368" y="2956560"/>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ヒーロービジュアル・動画レイアウト・キービジュアル設計</a:t>
            </a:r>
            <a:endParaRPr lang="en-US" sz="1050" dirty="0"/>
          </a:p>
        </p:txBody>
      </p:sp>
      <p:sp>
        <p:nvSpPr>
          <p:cNvPr id="26" name="Text 24"/>
          <p:cNvSpPr/>
          <p:nvPr/>
        </p:nvSpPr>
        <p:spPr>
          <a:xfrm>
            <a:off x="9066728" y="2956560"/>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200,000</a:t>
            </a:r>
            <a:endParaRPr lang="en-US" sz="1050" dirty="0"/>
          </a:p>
        </p:txBody>
      </p:sp>
      <p:sp>
        <p:nvSpPr>
          <p:cNvPr id="27" name="Text 25"/>
          <p:cNvSpPr/>
          <p:nvPr/>
        </p:nvSpPr>
        <p:spPr>
          <a:xfrm>
            <a:off x="10719197" y="2956560"/>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28" name="Text 26"/>
          <p:cNvSpPr/>
          <p:nvPr/>
        </p:nvSpPr>
        <p:spPr>
          <a:xfrm>
            <a:off x="12371665" y="2956560"/>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200,000</a:t>
            </a:r>
            <a:endParaRPr lang="en-US" sz="1050" dirty="0"/>
          </a:p>
        </p:txBody>
      </p:sp>
      <p:sp>
        <p:nvSpPr>
          <p:cNvPr id="29" name="Shape 27"/>
          <p:cNvSpPr/>
          <p:nvPr/>
        </p:nvSpPr>
        <p:spPr>
          <a:xfrm>
            <a:off x="747355" y="3266361"/>
            <a:ext cx="13135689" cy="399812"/>
          </a:xfrm>
          <a:prstGeom prst="rect">
            <a:avLst/>
          </a:prstGeom>
          <a:solidFill>
            <a:srgbClr val="FFFFFF">
              <a:alpha val="4000"/>
            </a:srgbClr>
          </a:solidFill>
          <a:ln/>
        </p:spPr>
      </p:sp>
      <p:sp>
        <p:nvSpPr>
          <p:cNvPr id="30" name="Text 28"/>
          <p:cNvSpPr/>
          <p:nvPr/>
        </p:nvSpPr>
        <p:spPr>
          <a:xfrm>
            <a:off x="884753" y="3356372"/>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デザイン：下層ページ</a:t>
            </a:r>
            <a:endParaRPr lang="en-US" sz="1050" dirty="0"/>
          </a:p>
        </p:txBody>
      </p:sp>
      <p:sp>
        <p:nvSpPr>
          <p:cNvPr id="31" name="Text 29"/>
          <p:cNvSpPr/>
          <p:nvPr/>
        </p:nvSpPr>
        <p:spPr>
          <a:xfrm>
            <a:off x="3514368" y="3356372"/>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下層テンプレートデザイン（10P想定）</a:t>
            </a:r>
            <a:endParaRPr lang="en-US" sz="1050" dirty="0"/>
          </a:p>
        </p:txBody>
      </p:sp>
      <p:sp>
        <p:nvSpPr>
          <p:cNvPr id="32" name="Text 30"/>
          <p:cNvSpPr/>
          <p:nvPr/>
        </p:nvSpPr>
        <p:spPr>
          <a:xfrm>
            <a:off x="9066728" y="3356372"/>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40,000</a:t>
            </a:r>
            <a:endParaRPr lang="en-US" sz="1050" dirty="0"/>
          </a:p>
        </p:txBody>
      </p:sp>
      <p:sp>
        <p:nvSpPr>
          <p:cNvPr id="33" name="Text 31"/>
          <p:cNvSpPr/>
          <p:nvPr/>
        </p:nvSpPr>
        <p:spPr>
          <a:xfrm>
            <a:off x="10719197" y="3356372"/>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10</a:t>
            </a:r>
            <a:endParaRPr lang="en-US" sz="1050" dirty="0"/>
          </a:p>
        </p:txBody>
      </p:sp>
      <p:sp>
        <p:nvSpPr>
          <p:cNvPr id="34" name="Text 32"/>
          <p:cNvSpPr/>
          <p:nvPr/>
        </p:nvSpPr>
        <p:spPr>
          <a:xfrm>
            <a:off x="12371665" y="3356372"/>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400,000</a:t>
            </a:r>
            <a:endParaRPr lang="en-US" sz="1050" dirty="0"/>
          </a:p>
        </p:txBody>
      </p:sp>
      <p:sp>
        <p:nvSpPr>
          <p:cNvPr id="35" name="Shape 33"/>
          <p:cNvSpPr/>
          <p:nvPr/>
        </p:nvSpPr>
        <p:spPr>
          <a:xfrm>
            <a:off x="747355" y="3666173"/>
            <a:ext cx="13135689" cy="399812"/>
          </a:xfrm>
          <a:prstGeom prst="rect">
            <a:avLst/>
          </a:prstGeom>
          <a:solidFill>
            <a:srgbClr val="000000">
              <a:alpha val="4000"/>
            </a:srgbClr>
          </a:solidFill>
          <a:ln/>
        </p:spPr>
      </p:sp>
      <p:sp>
        <p:nvSpPr>
          <p:cNvPr id="36" name="Text 34"/>
          <p:cNvSpPr/>
          <p:nvPr/>
        </p:nvSpPr>
        <p:spPr>
          <a:xfrm>
            <a:off x="884753" y="3756184"/>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コーディング：トップ＋共通</a:t>
            </a:r>
            <a:endParaRPr lang="en-US" sz="1050" dirty="0"/>
          </a:p>
        </p:txBody>
      </p:sp>
      <p:sp>
        <p:nvSpPr>
          <p:cNvPr id="37" name="Text 35"/>
          <p:cNvSpPr/>
          <p:nvPr/>
        </p:nvSpPr>
        <p:spPr>
          <a:xfrm>
            <a:off x="3514368" y="3756184"/>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トップページ実装／ヘッダー・フッター・グローバルナビ・共通パーツ</a:t>
            </a:r>
            <a:endParaRPr lang="en-US" sz="1050" dirty="0"/>
          </a:p>
        </p:txBody>
      </p:sp>
      <p:sp>
        <p:nvSpPr>
          <p:cNvPr id="38" name="Text 36"/>
          <p:cNvSpPr/>
          <p:nvPr/>
        </p:nvSpPr>
        <p:spPr>
          <a:xfrm>
            <a:off x="9066728" y="3756184"/>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250,000</a:t>
            </a:r>
            <a:endParaRPr lang="en-US" sz="1050" dirty="0"/>
          </a:p>
        </p:txBody>
      </p:sp>
      <p:sp>
        <p:nvSpPr>
          <p:cNvPr id="39" name="Text 37"/>
          <p:cNvSpPr/>
          <p:nvPr/>
        </p:nvSpPr>
        <p:spPr>
          <a:xfrm>
            <a:off x="10719197" y="3756184"/>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40" name="Text 38"/>
          <p:cNvSpPr/>
          <p:nvPr/>
        </p:nvSpPr>
        <p:spPr>
          <a:xfrm>
            <a:off x="12371665" y="3756184"/>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250,000</a:t>
            </a:r>
            <a:endParaRPr lang="en-US" sz="1050" dirty="0"/>
          </a:p>
        </p:txBody>
      </p:sp>
      <p:sp>
        <p:nvSpPr>
          <p:cNvPr id="41" name="Shape 39"/>
          <p:cNvSpPr/>
          <p:nvPr/>
        </p:nvSpPr>
        <p:spPr>
          <a:xfrm>
            <a:off x="747355" y="4065984"/>
            <a:ext cx="13135689" cy="399812"/>
          </a:xfrm>
          <a:prstGeom prst="rect">
            <a:avLst/>
          </a:prstGeom>
          <a:solidFill>
            <a:srgbClr val="FFFFFF">
              <a:alpha val="4000"/>
            </a:srgbClr>
          </a:solidFill>
          <a:ln/>
        </p:spPr>
      </p:sp>
      <p:sp>
        <p:nvSpPr>
          <p:cNvPr id="42" name="Text 40"/>
          <p:cNvSpPr/>
          <p:nvPr/>
        </p:nvSpPr>
        <p:spPr>
          <a:xfrm>
            <a:off x="884753" y="4155996"/>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コーディング：下層テンプレ</a:t>
            </a:r>
            <a:endParaRPr lang="en-US" sz="1050" dirty="0"/>
          </a:p>
        </p:txBody>
      </p:sp>
      <p:sp>
        <p:nvSpPr>
          <p:cNvPr id="43" name="Text 41"/>
          <p:cNvSpPr/>
          <p:nvPr/>
        </p:nvSpPr>
        <p:spPr>
          <a:xfrm>
            <a:off x="3514368" y="4155996"/>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下層用テンプレ実装（レイアウト2〜3種／10P展開）</a:t>
            </a:r>
            <a:endParaRPr lang="en-US" sz="1050" dirty="0"/>
          </a:p>
        </p:txBody>
      </p:sp>
      <p:sp>
        <p:nvSpPr>
          <p:cNvPr id="44" name="Text 42"/>
          <p:cNvSpPr/>
          <p:nvPr/>
        </p:nvSpPr>
        <p:spPr>
          <a:xfrm>
            <a:off x="9066728" y="4155996"/>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200,000</a:t>
            </a:r>
            <a:endParaRPr lang="en-US" sz="1050" dirty="0"/>
          </a:p>
        </p:txBody>
      </p:sp>
      <p:sp>
        <p:nvSpPr>
          <p:cNvPr id="45" name="Text 43"/>
          <p:cNvSpPr/>
          <p:nvPr/>
        </p:nvSpPr>
        <p:spPr>
          <a:xfrm>
            <a:off x="10719197" y="4155996"/>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46" name="Text 44"/>
          <p:cNvSpPr/>
          <p:nvPr/>
        </p:nvSpPr>
        <p:spPr>
          <a:xfrm>
            <a:off x="12371665" y="4155996"/>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200,000</a:t>
            </a:r>
            <a:endParaRPr lang="en-US" sz="1050" dirty="0"/>
          </a:p>
        </p:txBody>
      </p:sp>
      <p:sp>
        <p:nvSpPr>
          <p:cNvPr id="47" name="Shape 45"/>
          <p:cNvSpPr/>
          <p:nvPr/>
        </p:nvSpPr>
        <p:spPr>
          <a:xfrm>
            <a:off x="747355" y="4465796"/>
            <a:ext cx="13135689" cy="399812"/>
          </a:xfrm>
          <a:prstGeom prst="rect">
            <a:avLst/>
          </a:prstGeom>
          <a:solidFill>
            <a:srgbClr val="000000">
              <a:alpha val="4000"/>
            </a:srgbClr>
          </a:solidFill>
          <a:ln/>
        </p:spPr>
      </p:sp>
      <p:sp>
        <p:nvSpPr>
          <p:cNvPr id="48" name="Text 46"/>
          <p:cNvSpPr/>
          <p:nvPr/>
        </p:nvSpPr>
        <p:spPr>
          <a:xfrm>
            <a:off x="884753" y="4555808"/>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WP構築：カスタム投稿・事例</a:t>
            </a:r>
            <a:endParaRPr lang="en-US" sz="1050" dirty="0"/>
          </a:p>
        </p:txBody>
      </p:sp>
      <p:sp>
        <p:nvSpPr>
          <p:cNvPr id="49" name="Text 47"/>
          <p:cNvSpPr/>
          <p:nvPr/>
        </p:nvSpPr>
        <p:spPr>
          <a:xfrm>
            <a:off x="3514368" y="4555808"/>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施工事例カスタム投稿／一覧・詳細テンプレ／カテゴリ・タグ設計</a:t>
            </a:r>
            <a:endParaRPr lang="en-US" sz="1050" dirty="0"/>
          </a:p>
        </p:txBody>
      </p:sp>
      <p:sp>
        <p:nvSpPr>
          <p:cNvPr id="50" name="Text 48"/>
          <p:cNvSpPr/>
          <p:nvPr/>
        </p:nvSpPr>
        <p:spPr>
          <a:xfrm>
            <a:off x="9066728" y="4555808"/>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51" name="Text 49"/>
          <p:cNvSpPr/>
          <p:nvPr/>
        </p:nvSpPr>
        <p:spPr>
          <a:xfrm>
            <a:off x="10719197" y="4555808"/>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52" name="Text 50"/>
          <p:cNvSpPr/>
          <p:nvPr/>
        </p:nvSpPr>
        <p:spPr>
          <a:xfrm>
            <a:off x="12371665" y="4555808"/>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53" name="Shape 51"/>
          <p:cNvSpPr/>
          <p:nvPr/>
        </p:nvSpPr>
        <p:spPr>
          <a:xfrm>
            <a:off x="747355" y="4865608"/>
            <a:ext cx="13135689" cy="399812"/>
          </a:xfrm>
          <a:prstGeom prst="rect">
            <a:avLst/>
          </a:prstGeom>
          <a:solidFill>
            <a:srgbClr val="FFFFFF">
              <a:alpha val="4000"/>
            </a:srgbClr>
          </a:solidFill>
          <a:ln/>
        </p:spPr>
      </p:sp>
      <p:sp>
        <p:nvSpPr>
          <p:cNvPr id="54" name="Text 52"/>
          <p:cNvSpPr/>
          <p:nvPr/>
        </p:nvSpPr>
        <p:spPr>
          <a:xfrm>
            <a:off x="884753" y="4955619"/>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動画活用：ヒーロー動画編集</a:t>
            </a:r>
            <a:endParaRPr lang="en-US" sz="1050" dirty="0"/>
          </a:p>
        </p:txBody>
      </p:sp>
      <p:sp>
        <p:nvSpPr>
          <p:cNvPr id="55" name="Text 53"/>
          <p:cNvSpPr/>
          <p:nvPr/>
        </p:nvSpPr>
        <p:spPr>
          <a:xfrm>
            <a:off x="3514368" y="4955619"/>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既存素材から30〜60秒程度のヒーロー動画編集・書き出し</a:t>
            </a:r>
            <a:endParaRPr lang="en-US" sz="1050" dirty="0"/>
          </a:p>
        </p:txBody>
      </p:sp>
      <p:sp>
        <p:nvSpPr>
          <p:cNvPr id="56" name="Text 54"/>
          <p:cNvSpPr/>
          <p:nvPr/>
        </p:nvSpPr>
        <p:spPr>
          <a:xfrm>
            <a:off x="9066728" y="4955619"/>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100,000</a:t>
            </a:r>
            <a:endParaRPr lang="en-US" sz="1050" dirty="0"/>
          </a:p>
        </p:txBody>
      </p:sp>
      <p:sp>
        <p:nvSpPr>
          <p:cNvPr id="57" name="Text 55"/>
          <p:cNvSpPr/>
          <p:nvPr/>
        </p:nvSpPr>
        <p:spPr>
          <a:xfrm>
            <a:off x="10719197" y="4955619"/>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58" name="Text 56"/>
          <p:cNvSpPr/>
          <p:nvPr/>
        </p:nvSpPr>
        <p:spPr>
          <a:xfrm>
            <a:off x="12371665" y="4955619"/>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59" name="Shape 57"/>
          <p:cNvSpPr/>
          <p:nvPr/>
        </p:nvSpPr>
        <p:spPr>
          <a:xfrm>
            <a:off x="747355" y="5265420"/>
            <a:ext cx="13135689" cy="399812"/>
          </a:xfrm>
          <a:prstGeom prst="rect">
            <a:avLst/>
          </a:prstGeom>
          <a:solidFill>
            <a:srgbClr val="000000">
              <a:alpha val="4000"/>
            </a:srgbClr>
          </a:solidFill>
          <a:ln/>
        </p:spPr>
      </p:sp>
      <p:sp>
        <p:nvSpPr>
          <p:cNvPr id="60" name="Text 58"/>
          <p:cNvSpPr/>
          <p:nvPr/>
        </p:nvSpPr>
        <p:spPr>
          <a:xfrm>
            <a:off x="884753" y="5355431"/>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動画活用：サブカット編集</a:t>
            </a:r>
            <a:endParaRPr lang="en-US" sz="1050" dirty="0"/>
          </a:p>
        </p:txBody>
      </p:sp>
      <p:sp>
        <p:nvSpPr>
          <p:cNvPr id="61" name="Text 59"/>
          <p:cNvSpPr/>
          <p:nvPr/>
        </p:nvSpPr>
        <p:spPr>
          <a:xfrm>
            <a:off x="3514368" y="5355431"/>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セクション用ショートループ動画数本の編集・書き出し</a:t>
            </a:r>
            <a:endParaRPr lang="en-US" sz="1050" dirty="0"/>
          </a:p>
        </p:txBody>
      </p:sp>
      <p:sp>
        <p:nvSpPr>
          <p:cNvPr id="62" name="Text 60"/>
          <p:cNvSpPr/>
          <p:nvPr/>
        </p:nvSpPr>
        <p:spPr>
          <a:xfrm>
            <a:off x="9066728" y="5355431"/>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80,000</a:t>
            </a:r>
            <a:endParaRPr lang="en-US" sz="1050" dirty="0"/>
          </a:p>
        </p:txBody>
      </p:sp>
      <p:sp>
        <p:nvSpPr>
          <p:cNvPr id="63" name="Text 61"/>
          <p:cNvSpPr/>
          <p:nvPr/>
        </p:nvSpPr>
        <p:spPr>
          <a:xfrm>
            <a:off x="10719197" y="5355431"/>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64" name="Text 62"/>
          <p:cNvSpPr/>
          <p:nvPr/>
        </p:nvSpPr>
        <p:spPr>
          <a:xfrm>
            <a:off x="12371665" y="5355431"/>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80,000</a:t>
            </a:r>
            <a:endParaRPr lang="en-US" sz="1050" dirty="0"/>
          </a:p>
        </p:txBody>
      </p:sp>
      <p:sp>
        <p:nvSpPr>
          <p:cNvPr id="65" name="Shape 63"/>
          <p:cNvSpPr/>
          <p:nvPr/>
        </p:nvSpPr>
        <p:spPr>
          <a:xfrm>
            <a:off x="747355" y="5665232"/>
            <a:ext cx="13135689" cy="399812"/>
          </a:xfrm>
          <a:prstGeom prst="rect">
            <a:avLst/>
          </a:prstGeom>
          <a:solidFill>
            <a:srgbClr val="FFFFFF">
              <a:alpha val="4000"/>
            </a:srgbClr>
          </a:solidFill>
          <a:ln/>
        </p:spPr>
      </p:sp>
      <p:sp>
        <p:nvSpPr>
          <p:cNvPr id="66" name="Text 64"/>
          <p:cNvSpPr/>
          <p:nvPr/>
        </p:nvSpPr>
        <p:spPr>
          <a:xfrm>
            <a:off x="884753" y="5755243"/>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初期SEO・計測設定</a:t>
            </a:r>
            <a:endParaRPr lang="en-US" sz="1050" dirty="0"/>
          </a:p>
        </p:txBody>
      </p:sp>
      <p:sp>
        <p:nvSpPr>
          <p:cNvPr id="67" name="Text 65"/>
          <p:cNvSpPr/>
          <p:nvPr/>
        </p:nvSpPr>
        <p:spPr>
          <a:xfrm>
            <a:off x="3514368" y="5755243"/>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メタタグ／OGP／構造化データ簡易設定／GA4・GTM・CV設定</a:t>
            </a:r>
            <a:endParaRPr lang="en-US" sz="1050" dirty="0"/>
          </a:p>
        </p:txBody>
      </p:sp>
      <p:sp>
        <p:nvSpPr>
          <p:cNvPr id="68" name="Text 66"/>
          <p:cNvSpPr/>
          <p:nvPr/>
        </p:nvSpPr>
        <p:spPr>
          <a:xfrm>
            <a:off x="9066728" y="5755243"/>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69" name="Text 67"/>
          <p:cNvSpPr/>
          <p:nvPr/>
        </p:nvSpPr>
        <p:spPr>
          <a:xfrm>
            <a:off x="10719197" y="5755243"/>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70" name="Text 68"/>
          <p:cNvSpPr/>
          <p:nvPr/>
        </p:nvSpPr>
        <p:spPr>
          <a:xfrm>
            <a:off x="12371665" y="5755243"/>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71" name="Shape 69"/>
          <p:cNvSpPr/>
          <p:nvPr/>
        </p:nvSpPr>
        <p:spPr>
          <a:xfrm>
            <a:off x="747355" y="6065044"/>
            <a:ext cx="13135689" cy="399812"/>
          </a:xfrm>
          <a:prstGeom prst="rect">
            <a:avLst/>
          </a:prstGeom>
          <a:solidFill>
            <a:srgbClr val="000000">
              <a:alpha val="4000"/>
            </a:srgbClr>
          </a:solidFill>
          <a:ln/>
        </p:spPr>
      </p:sp>
      <p:sp>
        <p:nvSpPr>
          <p:cNvPr id="72" name="Text 70"/>
          <p:cNvSpPr/>
          <p:nvPr/>
        </p:nvSpPr>
        <p:spPr>
          <a:xfrm>
            <a:off x="884753" y="6155055"/>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テスト・品質保証</a:t>
            </a:r>
            <a:endParaRPr lang="en-US" sz="1050" dirty="0"/>
          </a:p>
        </p:txBody>
      </p:sp>
      <p:sp>
        <p:nvSpPr>
          <p:cNvPr id="73" name="Text 71"/>
          <p:cNvSpPr/>
          <p:nvPr/>
        </p:nvSpPr>
        <p:spPr>
          <a:xfrm>
            <a:off x="3514368" y="6155055"/>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各デバイス表示チェック／フォームテスト／バグ修正</a:t>
            </a:r>
            <a:endParaRPr lang="en-US" sz="1050" dirty="0"/>
          </a:p>
        </p:txBody>
      </p:sp>
      <p:sp>
        <p:nvSpPr>
          <p:cNvPr id="74" name="Text 72"/>
          <p:cNvSpPr/>
          <p:nvPr/>
        </p:nvSpPr>
        <p:spPr>
          <a:xfrm>
            <a:off x="9066728" y="6155055"/>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75" name="Text 73"/>
          <p:cNvSpPr/>
          <p:nvPr/>
        </p:nvSpPr>
        <p:spPr>
          <a:xfrm>
            <a:off x="10719197" y="6155055"/>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76" name="Text 74"/>
          <p:cNvSpPr/>
          <p:nvPr/>
        </p:nvSpPr>
        <p:spPr>
          <a:xfrm>
            <a:off x="12371665" y="6155055"/>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77" name="Shape 75"/>
          <p:cNvSpPr/>
          <p:nvPr/>
        </p:nvSpPr>
        <p:spPr>
          <a:xfrm>
            <a:off x="747355" y="6464856"/>
            <a:ext cx="13135689" cy="399812"/>
          </a:xfrm>
          <a:prstGeom prst="rect">
            <a:avLst/>
          </a:prstGeom>
          <a:solidFill>
            <a:srgbClr val="FFFFFF">
              <a:alpha val="4000"/>
            </a:srgbClr>
          </a:solidFill>
          <a:ln/>
        </p:spPr>
      </p:sp>
      <p:sp>
        <p:nvSpPr>
          <p:cNvPr id="78" name="Text 76"/>
          <p:cNvSpPr/>
          <p:nvPr/>
        </p:nvSpPr>
        <p:spPr>
          <a:xfrm>
            <a:off x="884753" y="6554867"/>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ディレクション・進行管理</a:t>
            </a:r>
            <a:endParaRPr lang="en-US" sz="1050" dirty="0"/>
          </a:p>
        </p:txBody>
      </p:sp>
      <p:sp>
        <p:nvSpPr>
          <p:cNvPr id="79" name="Text 77"/>
          <p:cNvSpPr/>
          <p:nvPr/>
        </p:nvSpPr>
        <p:spPr>
          <a:xfrm>
            <a:off x="3514368" y="6554867"/>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全体進行管理／定例ミーティング／クライアント調整</a:t>
            </a:r>
            <a:endParaRPr lang="en-US" sz="1050" dirty="0"/>
          </a:p>
        </p:txBody>
      </p:sp>
      <p:sp>
        <p:nvSpPr>
          <p:cNvPr id="80" name="Text 78"/>
          <p:cNvSpPr/>
          <p:nvPr/>
        </p:nvSpPr>
        <p:spPr>
          <a:xfrm>
            <a:off x="9066728" y="6554867"/>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81" name="Text 79"/>
          <p:cNvSpPr/>
          <p:nvPr/>
        </p:nvSpPr>
        <p:spPr>
          <a:xfrm>
            <a:off x="10719197" y="6554867"/>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82" name="Text 80"/>
          <p:cNvSpPr/>
          <p:nvPr/>
        </p:nvSpPr>
        <p:spPr>
          <a:xfrm>
            <a:off x="12371665" y="6554867"/>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83" name="Shape 81"/>
          <p:cNvSpPr/>
          <p:nvPr/>
        </p:nvSpPr>
        <p:spPr>
          <a:xfrm>
            <a:off x="747355" y="6864667"/>
            <a:ext cx="13135689" cy="399812"/>
          </a:xfrm>
          <a:prstGeom prst="rect">
            <a:avLst/>
          </a:prstGeom>
          <a:solidFill>
            <a:srgbClr val="000000">
              <a:alpha val="4000"/>
            </a:srgbClr>
          </a:solidFill>
          <a:ln/>
        </p:spPr>
      </p:sp>
      <p:sp>
        <p:nvSpPr>
          <p:cNvPr id="84" name="Text 82"/>
          <p:cNvSpPr/>
          <p:nvPr/>
        </p:nvSpPr>
        <p:spPr>
          <a:xfrm>
            <a:off x="884753" y="6954679"/>
            <a:ext cx="2347436"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保守運用資料作成</a:t>
            </a:r>
            <a:endParaRPr lang="en-US" sz="1050" dirty="0"/>
          </a:p>
        </p:txBody>
      </p:sp>
      <p:sp>
        <p:nvSpPr>
          <p:cNvPr id="85" name="Text 83"/>
          <p:cNvSpPr/>
          <p:nvPr/>
        </p:nvSpPr>
        <p:spPr>
          <a:xfrm>
            <a:off x="3514368" y="6954679"/>
            <a:ext cx="5270182"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仕様書/更新手順書</a:t>
            </a:r>
            <a:endParaRPr lang="en-US" sz="1050" dirty="0"/>
          </a:p>
        </p:txBody>
      </p:sp>
      <p:sp>
        <p:nvSpPr>
          <p:cNvPr id="86" name="Text 84"/>
          <p:cNvSpPr/>
          <p:nvPr/>
        </p:nvSpPr>
        <p:spPr>
          <a:xfrm>
            <a:off x="9066728" y="6954679"/>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87" name="Text 85"/>
          <p:cNvSpPr/>
          <p:nvPr/>
        </p:nvSpPr>
        <p:spPr>
          <a:xfrm>
            <a:off x="10719197" y="6954679"/>
            <a:ext cx="137029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a:t>
            </a:r>
            <a:endParaRPr lang="en-US" sz="1050" dirty="0"/>
          </a:p>
        </p:txBody>
      </p:sp>
      <p:sp>
        <p:nvSpPr>
          <p:cNvPr id="88" name="Text 86"/>
          <p:cNvSpPr/>
          <p:nvPr/>
        </p:nvSpPr>
        <p:spPr>
          <a:xfrm>
            <a:off x="12371665" y="6954679"/>
            <a:ext cx="1374100" cy="21978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150,000</a:t>
            </a:r>
            <a:endParaRPr lang="en-US" sz="1050" dirty="0"/>
          </a:p>
        </p:txBody>
      </p:sp>
      <p:sp>
        <p:nvSpPr>
          <p:cNvPr id="89" name="Shape 87"/>
          <p:cNvSpPr/>
          <p:nvPr/>
        </p:nvSpPr>
        <p:spPr>
          <a:xfrm>
            <a:off x="747355" y="7264479"/>
            <a:ext cx="13135689" cy="399812"/>
          </a:xfrm>
          <a:prstGeom prst="rect">
            <a:avLst/>
          </a:prstGeom>
          <a:solidFill>
            <a:srgbClr val="FFFFFF">
              <a:alpha val="4000"/>
            </a:srgbClr>
          </a:solidFill>
          <a:ln/>
        </p:spPr>
      </p:sp>
      <p:sp>
        <p:nvSpPr>
          <p:cNvPr id="90" name="Text 88"/>
          <p:cNvSpPr/>
          <p:nvPr/>
        </p:nvSpPr>
        <p:spPr>
          <a:xfrm>
            <a:off x="884753" y="7354491"/>
            <a:ext cx="11204734" cy="219789"/>
          </a:xfrm>
          <a:prstGeom prst="rect">
            <a:avLst/>
          </a:prstGeom>
          <a:noFill/>
          <a:ln/>
        </p:spPr>
        <p:txBody>
          <a:bodyPr wrap="none" lIns="0" tIns="0" rIns="0" bIns="0" rtlCol="0" anchor="t"/>
          <a:lstStyle/>
          <a:p>
            <a:pPr algn="r" indent="0" marL="0">
              <a:lnSpc>
                <a:spcPts val="1700"/>
              </a:lnSpc>
              <a:buNone/>
            </a:pPr>
            <a:r>
              <a:rPr lang="en-US" sz="1050" b="1" dirty="0">
                <a:solidFill>
                  <a:srgbClr val="4C4C4D"/>
                </a:solidFill>
                <a:latin typeface="Heebo" pitchFamily="34" charset="0"/>
                <a:ea typeface="Heebo" pitchFamily="34" charset="-122"/>
                <a:cs typeface="Heebo" pitchFamily="34" charset="-120"/>
              </a:rPr>
              <a:t>合計（税別）</a:t>
            </a:r>
            <a:endParaRPr lang="en-US" sz="1050" dirty="0"/>
          </a:p>
        </p:txBody>
      </p:sp>
      <p:sp>
        <p:nvSpPr>
          <p:cNvPr id="91" name="Text 89"/>
          <p:cNvSpPr/>
          <p:nvPr/>
        </p:nvSpPr>
        <p:spPr>
          <a:xfrm>
            <a:off x="12371665" y="7354491"/>
            <a:ext cx="1374100" cy="219789"/>
          </a:xfrm>
          <a:prstGeom prst="rect">
            <a:avLst/>
          </a:prstGeom>
          <a:noFill/>
          <a:ln/>
        </p:spPr>
        <p:txBody>
          <a:bodyPr wrap="none" lIns="0" tIns="0" rIns="0" bIns="0" rtlCol="0" anchor="t"/>
          <a:lstStyle/>
          <a:p>
            <a:pPr algn="l" indent="0" marL="0">
              <a:lnSpc>
                <a:spcPts val="1700"/>
              </a:lnSpc>
              <a:buNone/>
            </a:pPr>
            <a:r>
              <a:rPr lang="en-US" sz="1050" b="1" dirty="0">
                <a:solidFill>
                  <a:srgbClr val="4C4C4D"/>
                </a:solidFill>
                <a:latin typeface="Heebo" pitchFamily="34" charset="0"/>
                <a:ea typeface="Heebo" pitchFamily="34" charset="-122"/>
                <a:cs typeface="Heebo" pitchFamily="34" charset="-120"/>
              </a:rPr>
              <a:t>2,200,000</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08454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お見積り②</a:t>
            </a:r>
            <a:endParaRPr lang="en-US" sz="4450" dirty="0"/>
          </a:p>
        </p:txBody>
      </p:sp>
      <p:sp>
        <p:nvSpPr>
          <p:cNvPr id="3" name="Text 1"/>
          <p:cNvSpPr/>
          <p:nvPr/>
        </p:nvSpPr>
        <p:spPr>
          <a:xfrm>
            <a:off x="793790" y="224694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一枚前のスライドのお見積もりには含めていないオプションになります。</a:t>
            </a:r>
            <a:endParaRPr lang="en-US" sz="1750" dirty="0"/>
          </a:p>
        </p:txBody>
      </p:sp>
      <p:sp>
        <p:nvSpPr>
          <p:cNvPr id="4" name="Shape 2"/>
          <p:cNvSpPr/>
          <p:nvPr/>
        </p:nvSpPr>
        <p:spPr>
          <a:xfrm>
            <a:off x="793790" y="2865001"/>
            <a:ext cx="13042821" cy="4280059"/>
          </a:xfrm>
          <a:prstGeom prst="roundRect">
            <a:avLst>
              <a:gd name="adj" fmla="val 795"/>
            </a:avLst>
          </a:prstGeom>
          <a:noFill/>
          <a:ln w="7620">
            <a:solidFill>
              <a:srgbClr val="000000">
                <a:alpha val="8000"/>
              </a:srgbClr>
            </a:solidFill>
            <a:prstDash val="solid"/>
          </a:ln>
        </p:spPr>
      </p:sp>
      <p:sp>
        <p:nvSpPr>
          <p:cNvPr id="5" name="Shape 3"/>
          <p:cNvSpPr/>
          <p:nvPr/>
        </p:nvSpPr>
        <p:spPr>
          <a:xfrm>
            <a:off x="801410" y="2872621"/>
            <a:ext cx="13027581" cy="650319"/>
          </a:xfrm>
          <a:prstGeom prst="rect">
            <a:avLst/>
          </a:prstGeom>
          <a:solidFill>
            <a:srgbClr val="FFFFFF">
              <a:alpha val="4000"/>
            </a:srgbClr>
          </a:solidFill>
          <a:ln/>
        </p:spPr>
      </p:sp>
      <p:sp>
        <p:nvSpPr>
          <p:cNvPr id="6" name="Text 4"/>
          <p:cNvSpPr/>
          <p:nvPr/>
        </p:nvSpPr>
        <p:spPr>
          <a:xfrm>
            <a:off x="1028462" y="3016329"/>
            <a:ext cx="3885843" cy="362903"/>
          </a:xfrm>
          <a:prstGeom prst="rect">
            <a:avLst/>
          </a:prstGeom>
          <a:noFill/>
          <a:ln/>
        </p:spPr>
        <p:txBody>
          <a:bodyPr wrap="none" lIns="0" tIns="0" rIns="0" bIns="0" rtlCol="0" anchor="t"/>
          <a:lstStyle/>
          <a:p>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項目</a:t>
            </a:r>
            <a:endParaRPr lang="en-US" sz="1750" dirty="0"/>
          </a:p>
        </p:txBody>
      </p:sp>
      <p:sp>
        <p:nvSpPr>
          <p:cNvPr id="7" name="Text 5"/>
          <p:cNvSpPr/>
          <p:nvPr/>
        </p:nvSpPr>
        <p:spPr>
          <a:xfrm>
            <a:off x="5375553" y="3016329"/>
            <a:ext cx="5192673" cy="362903"/>
          </a:xfrm>
          <a:prstGeom prst="rect">
            <a:avLst/>
          </a:prstGeom>
          <a:noFill/>
          <a:ln/>
        </p:spPr>
        <p:txBody>
          <a:bodyPr wrap="none" lIns="0" tIns="0" rIns="0" bIns="0" rtlCol="0" anchor="t"/>
          <a:lstStyle/>
          <a:p>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内容</a:t>
            </a:r>
            <a:endParaRPr lang="en-US" sz="1750" dirty="0"/>
          </a:p>
        </p:txBody>
      </p:sp>
      <p:sp>
        <p:nvSpPr>
          <p:cNvPr id="8" name="Text 6"/>
          <p:cNvSpPr/>
          <p:nvPr/>
        </p:nvSpPr>
        <p:spPr>
          <a:xfrm>
            <a:off x="11029474" y="3016329"/>
            <a:ext cx="2572703" cy="362903"/>
          </a:xfrm>
          <a:prstGeom prst="rect">
            <a:avLst/>
          </a:prstGeom>
          <a:noFill/>
          <a:ln/>
        </p:spPr>
        <p:txBody>
          <a:bodyPr wrap="none" lIns="0" tIns="0" rIns="0" bIns="0" rtlCol="0" anchor="t"/>
          <a:lstStyle/>
          <a:p>
            <a:pPr algn="l" indent="0" marL="0">
              <a:lnSpc>
                <a:spcPts val="2850"/>
              </a:lnSpc>
              <a:buNone/>
            </a:pPr>
            <a:r>
              <a:rPr lang="en-US" sz="1750" b="1" dirty="0">
                <a:solidFill>
                  <a:srgbClr val="4C4C4D"/>
                </a:solidFill>
                <a:latin typeface="Heebo" pitchFamily="34" charset="0"/>
                <a:ea typeface="Heebo" pitchFamily="34" charset="-122"/>
                <a:cs typeface="Heebo" pitchFamily="34" charset="-120"/>
              </a:rPr>
              <a:t>目安金額(税別)</a:t>
            </a:r>
            <a:endParaRPr lang="en-US" sz="1750" dirty="0"/>
          </a:p>
        </p:txBody>
      </p:sp>
      <p:sp>
        <p:nvSpPr>
          <p:cNvPr id="9" name="Shape 7"/>
          <p:cNvSpPr/>
          <p:nvPr/>
        </p:nvSpPr>
        <p:spPr>
          <a:xfrm>
            <a:off x="801410" y="3522940"/>
            <a:ext cx="13027581" cy="650319"/>
          </a:xfrm>
          <a:prstGeom prst="rect">
            <a:avLst/>
          </a:prstGeom>
          <a:solidFill>
            <a:srgbClr val="000000">
              <a:alpha val="4000"/>
            </a:srgbClr>
          </a:solidFill>
          <a:ln/>
        </p:spPr>
      </p:sp>
      <p:sp>
        <p:nvSpPr>
          <p:cNvPr id="10" name="Text 8"/>
          <p:cNvSpPr/>
          <p:nvPr/>
        </p:nvSpPr>
        <p:spPr>
          <a:xfrm>
            <a:off x="1028462" y="3666649"/>
            <a:ext cx="388584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写真・動画の追加撮影</a:t>
            </a:r>
            <a:endParaRPr lang="en-US" sz="1750" dirty="0"/>
          </a:p>
        </p:txBody>
      </p:sp>
      <p:sp>
        <p:nvSpPr>
          <p:cNvPr id="11" name="Text 9"/>
          <p:cNvSpPr/>
          <p:nvPr/>
        </p:nvSpPr>
        <p:spPr>
          <a:xfrm>
            <a:off x="5375553" y="3666649"/>
            <a:ext cx="519267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カメラマン・ドローン撮影／半日〜1日ロケ</a:t>
            </a:r>
            <a:endParaRPr lang="en-US" sz="1750" dirty="0"/>
          </a:p>
        </p:txBody>
      </p:sp>
      <p:sp>
        <p:nvSpPr>
          <p:cNvPr id="12" name="Text 10"/>
          <p:cNvSpPr/>
          <p:nvPr/>
        </p:nvSpPr>
        <p:spPr>
          <a:xfrm>
            <a:off x="11029474" y="3666649"/>
            <a:ext cx="257270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50,000〜150,000</a:t>
            </a:r>
            <a:endParaRPr lang="en-US" sz="1750" dirty="0"/>
          </a:p>
        </p:txBody>
      </p:sp>
      <p:sp>
        <p:nvSpPr>
          <p:cNvPr id="13" name="Shape 11"/>
          <p:cNvSpPr/>
          <p:nvPr/>
        </p:nvSpPr>
        <p:spPr>
          <a:xfrm>
            <a:off x="801410" y="4173260"/>
            <a:ext cx="13027581" cy="650319"/>
          </a:xfrm>
          <a:prstGeom prst="rect">
            <a:avLst/>
          </a:prstGeom>
          <a:solidFill>
            <a:srgbClr val="FFFFFF">
              <a:alpha val="4000"/>
            </a:srgbClr>
          </a:solidFill>
          <a:ln/>
        </p:spPr>
      </p:sp>
      <p:sp>
        <p:nvSpPr>
          <p:cNvPr id="14" name="Text 12"/>
          <p:cNvSpPr/>
          <p:nvPr/>
        </p:nvSpPr>
        <p:spPr>
          <a:xfrm>
            <a:off x="1028462" y="4316968"/>
            <a:ext cx="388584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追加ページ制作</a:t>
            </a:r>
            <a:endParaRPr lang="en-US" sz="1750" dirty="0"/>
          </a:p>
        </p:txBody>
      </p:sp>
      <p:sp>
        <p:nvSpPr>
          <p:cNvPr id="15" name="Text 13"/>
          <p:cNvSpPr/>
          <p:nvPr/>
        </p:nvSpPr>
        <p:spPr>
          <a:xfrm>
            <a:off x="5375553" y="4316968"/>
            <a:ext cx="519267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想定以上の下層ページ追加（1Pあたり）</a:t>
            </a:r>
            <a:endParaRPr lang="en-US" sz="1750" dirty="0"/>
          </a:p>
        </p:txBody>
      </p:sp>
      <p:sp>
        <p:nvSpPr>
          <p:cNvPr id="16" name="Text 14"/>
          <p:cNvSpPr/>
          <p:nvPr/>
        </p:nvSpPr>
        <p:spPr>
          <a:xfrm>
            <a:off x="11029474" y="4316968"/>
            <a:ext cx="257270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30,000〜50,000</a:t>
            </a:r>
            <a:endParaRPr lang="en-US" sz="1750" dirty="0"/>
          </a:p>
        </p:txBody>
      </p:sp>
      <p:sp>
        <p:nvSpPr>
          <p:cNvPr id="17" name="Shape 15"/>
          <p:cNvSpPr/>
          <p:nvPr/>
        </p:nvSpPr>
        <p:spPr>
          <a:xfrm>
            <a:off x="801410" y="4823579"/>
            <a:ext cx="13027581" cy="650319"/>
          </a:xfrm>
          <a:prstGeom prst="rect">
            <a:avLst/>
          </a:prstGeom>
          <a:solidFill>
            <a:srgbClr val="000000">
              <a:alpha val="4000"/>
            </a:srgbClr>
          </a:solidFill>
          <a:ln/>
        </p:spPr>
      </p:sp>
      <p:sp>
        <p:nvSpPr>
          <p:cNvPr id="18" name="Text 16"/>
          <p:cNvSpPr/>
          <p:nvPr/>
        </p:nvSpPr>
        <p:spPr>
          <a:xfrm>
            <a:off x="1028462" y="4967288"/>
            <a:ext cx="388584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ランディングページ追加</a:t>
            </a:r>
            <a:endParaRPr lang="en-US" sz="1750" dirty="0"/>
          </a:p>
        </p:txBody>
      </p:sp>
      <p:sp>
        <p:nvSpPr>
          <p:cNvPr id="19" name="Text 17"/>
          <p:cNvSpPr/>
          <p:nvPr/>
        </p:nvSpPr>
        <p:spPr>
          <a:xfrm>
            <a:off x="5375553" y="4967288"/>
            <a:ext cx="519267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キャンペーン用LP 1本</a:t>
            </a:r>
            <a:endParaRPr lang="en-US" sz="1750" dirty="0"/>
          </a:p>
        </p:txBody>
      </p:sp>
      <p:sp>
        <p:nvSpPr>
          <p:cNvPr id="20" name="Text 18"/>
          <p:cNvSpPr/>
          <p:nvPr/>
        </p:nvSpPr>
        <p:spPr>
          <a:xfrm>
            <a:off x="11029474" y="4967288"/>
            <a:ext cx="257270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150,000〜300,000</a:t>
            </a:r>
            <a:endParaRPr lang="en-US" sz="1750" dirty="0"/>
          </a:p>
        </p:txBody>
      </p:sp>
      <p:sp>
        <p:nvSpPr>
          <p:cNvPr id="21" name="Shape 19"/>
          <p:cNvSpPr/>
          <p:nvPr/>
        </p:nvSpPr>
        <p:spPr>
          <a:xfrm>
            <a:off x="801410" y="5473898"/>
            <a:ext cx="13027581" cy="650319"/>
          </a:xfrm>
          <a:prstGeom prst="rect">
            <a:avLst/>
          </a:prstGeom>
          <a:solidFill>
            <a:srgbClr val="FFFFFF">
              <a:alpha val="4000"/>
            </a:srgbClr>
          </a:solidFill>
          <a:ln/>
        </p:spPr>
      </p:sp>
      <p:sp>
        <p:nvSpPr>
          <p:cNvPr id="22" name="Text 20"/>
          <p:cNvSpPr/>
          <p:nvPr/>
        </p:nvSpPr>
        <p:spPr>
          <a:xfrm>
            <a:off x="1028462" y="5617607"/>
            <a:ext cx="388584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多言語対応</a:t>
            </a:r>
            <a:endParaRPr lang="en-US" sz="1750" dirty="0"/>
          </a:p>
        </p:txBody>
      </p:sp>
      <p:sp>
        <p:nvSpPr>
          <p:cNvPr id="23" name="Text 21"/>
          <p:cNvSpPr/>
          <p:nvPr/>
        </p:nvSpPr>
        <p:spPr>
          <a:xfrm>
            <a:off x="5375553" y="5617607"/>
            <a:ext cx="519267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英語版などの追加言語（翻訳費用別途）</a:t>
            </a:r>
            <a:endParaRPr lang="en-US" sz="1750" dirty="0"/>
          </a:p>
        </p:txBody>
      </p:sp>
      <p:sp>
        <p:nvSpPr>
          <p:cNvPr id="24" name="Text 22"/>
          <p:cNvSpPr/>
          <p:nvPr/>
        </p:nvSpPr>
        <p:spPr>
          <a:xfrm>
            <a:off x="11029474" y="5617607"/>
            <a:ext cx="257270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要相談</a:t>
            </a:r>
            <a:endParaRPr lang="en-US" sz="1750" dirty="0"/>
          </a:p>
        </p:txBody>
      </p:sp>
      <p:sp>
        <p:nvSpPr>
          <p:cNvPr id="25" name="Shape 23"/>
          <p:cNvSpPr/>
          <p:nvPr/>
        </p:nvSpPr>
        <p:spPr>
          <a:xfrm>
            <a:off x="801410" y="6124218"/>
            <a:ext cx="13027581" cy="1013222"/>
          </a:xfrm>
          <a:prstGeom prst="rect">
            <a:avLst/>
          </a:prstGeom>
          <a:solidFill>
            <a:srgbClr val="000000">
              <a:alpha val="4000"/>
            </a:srgbClr>
          </a:solidFill>
          <a:ln/>
        </p:spPr>
      </p:sp>
      <p:sp>
        <p:nvSpPr>
          <p:cNvPr id="26" name="Text 24"/>
          <p:cNvSpPr/>
          <p:nvPr/>
        </p:nvSpPr>
        <p:spPr>
          <a:xfrm>
            <a:off x="1028462" y="6267926"/>
            <a:ext cx="388584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保守・運用サポート（月額）</a:t>
            </a:r>
            <a:endParaRPr lang="en-US" sz="1750" dirty="0"/>
          </a:p>
        </p:txBody>
      </p:sp>
      <p:sp>
        <p:nvSpPr>
          <p:cNvPr id="27" name="Text 25"/>
          <p:cNvSpPr/>
          <p:nvPr/>
        </p:nvSpPr>
        <p:spPr>
          <a:xfrm>
            <a:off x="5375553" y="6267926"/>
            <a:ext cx="5192673"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軽微な更新、バックアップ、セキュリティ対応など</a:t>
            </a:r>
            <a:endParaRPr lang="en-US" sz="1750" dirty="0"/>
          </a:p>
        </p:txBody>
      </p:sp>
      <p:sp>
        <p:nvSpPr>
          <p:cNvPr id="28" name="Text 26"/>
          <p:cNvSpPr/>
          <p:nvPr/>
        </p:nvSpPr>
        <p:spPr>
          <a:xfrm>
            <a:off x="11029474" y="6267926"/>
            <a:ext cx="2572703"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10,000〜50,000</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730806"/>
            <a:ext cx="5103614" cy="637937"/>
          </a:xfrm>
          <a:prstGeom prst="rect">
            <a:avLst/>
          </a:prstGeom>
          <a:noFill/>
          <a:ln/>
        </p:spPr>
        <p:txBody>
          <a:bodyPr wrap="none" lIns="0" tIns="0" rIns="0" bIns="0" rtlCol="0" anchor="t"/>
          <a:lstStyle/>
          <a:p>
            <a:pPr algn="l" indent="0" marL="0">
              <a:lnSpc>
                <a:spcPts val="5000"/>
              </a:lnSpc>
              <a:buNone/>
            </a:pPr>
            <a:r>
              <a:rPr lang="en-US" sz="4000" dirty="0">
                <a:solidFill>
                  <a:srgbClr val="152D47"/>
                </a:solidFill>
                <a:latin typeface="Crimson Pro Semi Bold" pitchFamily="34" charset="0"/>
                <a:ea typeface="Crimson Pro Semi Bold" pitchFamily="34" charset="-122"/>
                <a:cs typeface="Crimson Pro Semi Bold" pitchFamily="34" charset="-120"/>
              </a:rPr>
              <a:t>最後に</a:t>
            </a:r>
            <a:endParaRPr lang="en-US" sz="4000" dirty="0"/>
          </a:p>
        </p:txBody>
      </p:sp>
      <p:sp>
        <p:nvSpPr>
          <p:cNvPr id="3" name="Text 1"/>
          <p:cNvSpPr/>
          <p:nvPr/>
        </p:nvSpPr>
        <p:spPr>
          <a:xfrm>
            <a:off x="793790" y="1777008"/>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以前より映像制作でお力添えさせていただいた経験から、</a:t>
            </a:r>
            <a:pPr algn="l" indent="0" marL="0">
              <a:lnSpc>
                <a:spcPts val="2550"/>
              </a:lnSpc>
              <a:buNone/>
            </a:pPr>
            <a:r>
              <a:rPr lang="en-US" sz="1600" dirty="0">
                <a:solidFill>
                  <a:srgbClr val="4C4C4D"/>
                </a:solidFill>
                <a:latin typeface="Heebo" pitchFamily="34" charset="0"/>
                <a:ea typeface="Heebo" pitchFamily="34" charset="-122"/>
                <a:cs typeface="Heebo" pitchFamily="34" charset="-120"/>
              </a:rPr>
              <a:t>この度、WEBサイト制作という新たな形でも貴社のお力になりたいと強く願っております。</a:t>
            </a:r>
            <a:endParaRPr lang="en-US" sz="1600" dirty="0"/>
          </a:p>
        </p:txBody>
      </p:sp>
      <p:sp>
        <p:nvSpPr>
          <p:cNvPr id="4" name="Text 2"/>
          <p:cNvSpPr/>
          <p:nvPr/>
        </p:nvSpPr>
        <p:spPr>
          <a:xfrm>
            <a:off x="793790" y="2659975"/>
            <a:ext cx="13042821" cy="980123"/>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もしこの機会をいただけましたなら、私たちはお客様との対話、つまり丁寧なヒアリングを重ねることで、</a:t>
            </a:r>
            <a:pPr algn="l" indent="0" marL="0">
              <a:lnSpc>
                <a:spcPts val="2550"/>
              </a:lnSpc>
              <a:buNone/>
            </a:pPr>
            <a:r>
              <a:rPr lang="en-US" sz="1600" dirty="0">
                <a:solidFill>
                  <a:srgbClr val="4C4C4D"/>
                </a:solidFill>
                <a:latin typeface="Heebo" pitchFamily="34" charset="0"/>
                <a:ea typeface="Heebo" pitchFamily="34" charset="-122"/>
                <a:cs typeface="Heebo" pitchFamily="34" charset="-120"/>
              </a:rPr>
              <a:t>貴社のビジョンや魅力を最大限に引き出し、真に価値のあるWEBサイトを共に創り上げていきたいと考えております。</a:t>
            </a:r>
            <a:pPr algn="l" indent="0" marL="0">
              <a:lnSpc>
                <a:spcPts val="2550"/>
              </a:lnSpc>
              <a:buNone/>
            </a:pPr>
            <a:r>
              <a:rPr lang="en-US" sz="1600" dirty="0">
                <a:solidFill>
                  <a:srgbClr val="4C4C4D"/>
                </a:solidFill>
                <a:latin typeface="Heebo" pitchFamily="34" charset="0"/>
                <a:ea typeface="Heebo" pitchFamily="34" charset="-122"/>
                <a:cs typeface="Heebo" pitchFamily="34" charset="-120"/>
              </a:rPr>
              <a:t>単なる制作に留まらず、貴社の未来を共に描く信頼できるパートナーとして、深く貢献させていただければ幸いです。</a:t>
            </a:r>
            <a:endParaRPr lang="en-US" sz="1600" dirty="0"/>
          </a:p>
        </p:txBody>
      </p:sp>
      <p:sp>
        <p:nvSpPr>
          <p:cNvPr id="5" name="Text 3"/>
          <p:cNvSpPr/>
          <p:nvPr/>
        </p:nvSpPr>
        <p:spPr>
          <a:xfrm>
            <a:off x="793790" y="3869650"/>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特に、地元企業であるカタヤマ様の素晴らしい魅力や価値を、</a:t>
            </a:r>
            <a:pPr algn="l" indent="0" marL="0">
              <a:lnSpc>
                <a:spcPts val="2550"/>
              </a:lnSpc>
              <a:buNone/>
            </a:pPr>
            <a:r>
              <a:rPr lang="en-US" sz="1600" dirty="0">
                <a:solidFill>
                  <a:srgbClr val="4C4C4D"/>
                </a:solidFill>
                <a:latin typeface="Heebo" pitchFamily="34" charset="0"/>
                <a:ea typeface="Heebo" pitchFamily="34" charset="-122"/>
                <a:cs typeface="Heebo" pitchFamily="34" charset="-120"/>
              </a:rPr>
              <a:t>WEBを通じて多くの方々にお伝えできることは、私たちにとっても大きな喜びであり、地域への貢献となることを切に願っております。</a:t>
            </a:r>
            <a:endParaRPr lang="en-US" sz="1600" dirty="0"/>
          </a:p>
        </p:txBody>
      </p:sp>
      <p:sp>
        <p:nvSpPr>
          <p:cNvPr id="6" name="Text 4"/>
          <p:cNvSpPr/>
          <p:nvPr/>
        </p:nvSpPr>
        <p:spPr>
          <a:xfrm>
            <a:off x="793790" y="4752618"/>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この度は貴重なご提案の機会をいただき、心より感謝申し上げます。</a:t>
            </a:r>
            <a:pPr algn="l" indent="0" marL="0">
              <a:lnSpc>
                <a:spcPts val="2550"/>
              </a:lnSpc>
              <a:buNone/>
            </a:pPr>
            <a:r>
              <a:rPr lang="en-US" sz="1600" dirty="0">
                <a:solidFill>
                  <a:srgbClr val="4C4C4D"/>
                </a:solidFill>
                <a:latin typeface="Heebo" pitchFamily="34" charset="0"/>
                <a:ea typeface="Heebo" pitchFamily="34" charset="-122"/>
                <a:cs typeface="Heebo" pitchFamily="34" charset="-120"/>
              </a:rPr>
              <a:t>貴社とのパートナーシップを通じて、今後ますます発展されることを心から期待しております。</a:t>
            </a:r>
            <a:endParaRPr lang="en-US" sz="1600" dirty="0"/>
          </a:p>
        </p:txBody>
      </p:sp>
      <p:sp>
        <p:nvSpPr>
          <p:cNvPr id="7" name="Text 5"/>
          <p:cNvSpPr/>
          <p:nvPr/>
        </p:nvSpPr>
        <p:spPr>
          <a:xfrm>
            <a:off x="793790" y="5635585"/>
            <a:ext cx="13042821"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ご不明な点やご要望がございましたら、いつでもお気軽にお申し付けください。今後ともどうぞよろしくお願い申し上げます。</a:t>
            </a:r>
            <a:endParaRPr lang="en-US" sz="1600" dirty="0"/>
          </a:p>
        </p:txBody>
      </p:sp>
      <p:sp>
        <p:nvSpPr>
          <p:cNvPr id="8" name="Text 6"/>
          <p:cNvSpPr/>
          <p:nvPr/>
        </p:nvSpPr>
        <p:spPr>
          <a:xfrm>
            <a:off x="793790" y="6191845"/>
            <a:ext cx="13042821" cy="1306830"/>
          </a:xfrm>
          <a:prstGeom prst="rect">
            <a:avLst/>
          </a:prstGeom>
          <a:noFill/>
          <a:ln/>
        </p:spPr>
        <p:txBody>
          <a:bodyPr wrap="square" lIns="0" tIns="0" rIns="0" bIns="0" rtlCol="0" anchor="t"/>
          <a:lstStyle/>
          <a:p>
            <a:pPr algn="r" indent="0" marL="0">
              <a:lnSpc>
                <a:spcPts val="2550"/>
              </a:lnSpc>
              <a:buNone/>
            </a:pPr>
            <a:r>
              <a:rPr lang="en-US" sz="1600" dirty="0">
                <a:solidFill>
                  <a:srgbClr val="4C4C4D"/>
                </a:solidFill>
                <a:latin typeface="Heebo" pitchFamily="34" charset="0"/>
                <a:ea typeface="Heebo" pitchFamily="34" charset="-122"/>
                <a:cs typeface="Heebo" pitchFamily="34" charset="-120"/>
              </a:rPr>
              <a:t>池江一騎</a:t>
            </a:r>
            <a:pPr algn="r" indent="0" marL="0">
              <a:lnSpc>
                <a:spcPts val="2550"/>
              </a:lnSpc>
              <a:buNone/>
            </a:pPr>
            <a:r>
              <a:rPr lang="en-US" sz="1600" dirty="0">
                <a:solidFill>
                  <a:srgbClr val="4C4C4D"/>
                </a:solidFill>
                <a:latin typeface="Heebo" pitchFamily="34" charset="0"/>
                <a:ea typeface="Heebo" pitchFamily="34" charset="-122"/>
                <a:cs typeface="Heebo" pitchFamily="34" charset="-120"/>
              </a:rPr>
              <a:t>電話：070-3618-1613</a:t>
            </a:r>
            <a:pPr algn="r" indent="0" marL="0">
              <a:lnSpc>
                <a:spcPts val="2550"/>
              </a:lnSpc>
              <a:buNone/>
            </a:pPr>
            <a:r>
              <a:rPr lang="en-US" sz="1600" dirty="0">
                <a:solidFill>
                  <a:srgbClr val="4C4C4D"/>
                </a:solidFill>
                <a:latin typeface="Heebo" pitchFamily="34" charset="0"/>
                <a:ea typeface="Heebo" pitchFamily="34" charset="-122"/>
                <a:cs typeface="Heebo" pitchFamily="34" charset="-120"/>
              </a:rPr>
              <a:t>メール：i.k1a2z1u4@gmail.com</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algn="l" indent="0" marL="0">
              <a:lnSpc>
                <a:spcPts val="5550"/>
              </a:lnSpc>
              <a:buNone/>
            </a:pP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20823"/>
            <a:ext cx="3685937" cy="460772"/>
          </a:xfrm>
          <a:prstGeom prst="rect">
            <a:avLst/>
          </a:prstGeom>
          <a:noFill/>
          <a:ln/>
        </p:spPr>
        <p:txBody>
          <a:bodyPr wrap="none" lIns="0" tIns="0" rIns="0" bIns="0" rtlCol="0" anchor="t"/>
          <a:lstStyle/>
          <a:p>
            <a:pPr algn="l" indent="0" marL="0">
              <a:lnSpc>
                <a:spcPts val="3600"/>
              </a:lnSpc>
              <a:buNone/>
            </a:pPr>
            <a:r>
              <a:rPr lang="en-US" sz="2900" dirty="0">
                <a:solidFill>
                  <a:srgbClr val="152D47"/>
                </a:solidFill>
                <a:latin typeface="Crimson Pro Semi Bold" pitchFamily="34" charset="0"/>
                <a:ea typeface="Crimson Pro Semi Bold" pitchFamily="34" charset="-122"/>
                <a:cs typeface="Crimson Pro Semi Bold" pitchFamily="34" charset="-120"/>
              </a:rPr>
              <a:t>本日のアジェンダ</a:t>
            </a:r>
            <a:endParaRPr lang="en-US" sz="2900" dirty="0"/>
          </a:p>
        </p:txBody>
      </p:sp>
      <p:sp>
        <p:nvSpPr>
          <p:cNvPr id="3" name="Shape 1"/>
          <p:cNvSpPr/>
          <p:nvPr/>
        </p:nvSpPr>
        <p:spPr>
          <a:xfrm>
            <a:off x="959644" y="2576393"/>
            <a:ext cx="15240" cy="3832384"/>
          </a:xfrm>
          <a:prstGeom prst="roundRect">
            <a:avLst>
              <a:gd name="adj" fmla="val 145116"/>
            </a:avLst>
          </a:prstGeom>
          <a:solidFill>
            <a:srgbClr val="D8D4D4"/>
          </a:solidFill>
          <a:ln/>
        </p:spPr>
      </p:sp>
      <p:sp>
        <p:nvSpPr>
          <p:cNvPr id="4" name="Shape 2"/>
          <p:cNvSpPr/>
          <p:nvPr/>
        </p:nvSpPr>
        <p:spPr>
          <a:xfrm>
            <a:off x="1110258" y="2734628"/>
            <a:ext cx="442198" cy="15240"/>
          </a:xfrm>
          <a:prstGeom prst="roundRect">
            <a:avLst>
              <a:gd name="adj" fmla="val 145116"/>
            </a:avLst>
          </a:prstGeom>
          <a:solidFill>
            <a:srgbClr val="D8D4D4"/>
          </a:solidFill>
          <a:ln/>
        </p:spPr>
      </p:sp>
      <p:sp>
        <p:nvSpPr>
          <p:cNvPr id="5" name="Shape 3"/>
          <p:cNvSpPr/>
          <p:nvPr/>
        </p:nvSpPr>
        <p:spPr>
          <a:xfrm>
            <a:off x="793790" y="2576393"/>
            <a:ext cx="331708" cy="331708"/>
          </a:xfrm>
          <a:prstGeom prst="roundRect">
            <a:avLst>
              <a:gd name="adj" fmla="val 6667"/>
            </a:avLst>
          </a:prstGeom>
          <a:solidFill>
            <a:srgbClr val="F2EEEE"/>
          </a:solidFill>
          <a:ln/>
        </p:spPr>
      </p:sp>
      <p:sp>
        <p:nvSpPr>
          <p:cNvPr id="6" name="Text 4"/>
          <p:cNvSpPr/>
          <p:nvPr/>
        </p:nvSpPr>
        <p:spPr>
          <a:xfrm>
            <a:off x="849094" y="2604075"/>
            <a:ext cx="221099" cy="276344"/>
          </a:xfrm>
          <a:prstGeom prst="rect">
            <a:avLst/>
          </a:prstGeom>
          <a:noFill/>
          <a:ln/>
        </p:spPr>
        <p:txBody>
          <a:bodyPr wrap="none" lIns="0" tIns="0" rIns="0" bIns="0" rtlCol="0" anchor="t"/>
          <a:lstStyle/>
          <a:p>
            <a:pPr algn="ctr" indent="0" marL="0">
              <a:lnSpc>
                <a:spcPts val="17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1</a:t>
            </a:r>
            <a:endParaRPr lang="en-US" sz="1700" dirty="0"/>
          </a:p>
        </p:txBody>
      </p:sp>
      <p:sp>
        <p:nvSpPr>
          <p:cNvPr id="7" name="Text 5"/>
          <p:cNvSpPr/>
          <p:nvPr/>
        </p:nvSpPr>
        <p:spPr>
          <a:xfrm>
            <a:off x="1696760" y="2626995"/>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4C4C4D"/>
                </a:solidFill>
                <a:latin typeface="Crimson Pro Semi Bold" pitchFamily="34" charset="0"/>
                <a:ea typeface="Crimson Pro Semi Bold" pitchFamily="34" charset="-122"/>
                <a:cs typeface="Crimson Pro Semi Bold" pitchFamily="34" charset="-120"/>
              </a:rPr>
              <a:t>自己紹介と強み</a:t>
            </a:r>
            <a:endParaRPr lang="en-US" sz="1450" dirty="0"/>
          </a:p>
        </p:txBody>
      </p:sp>
      <p:sp>
        <p:nvSpPr>
          <p:cNvPr id="8" name="Shape 6"/>
          <p:cNvSpPr/>
          <p:nvPr/>
        </p:nvSpPr>
        <p:spPr>
          <a:xfrm>
            <a:off x="1110258" y="3324225"/>
            <a:ext cx="442198" cy="15240"/>
          </a:xfrm>
          <a:prstGeom prst="roundRect">
            <a:avLst>
              <a:gd name="adj" fmla="val 145116"/>
            </a:avLst>
          </a:prstGeom>
          <a:solidFill>
            <a:srgbClr val="D8D4D4"/>
          </a:solidFill>
          <a:ln/>
        </p:spPr>
      </p:sp>
      <p:sp>
        <p:nvSpPr>
          <p:cNvPr id="9" name="Shape 7"/>
          <p:cNvSpPr/>
          <p:nvPr/>
        </p:nvSpPr>
        <p:spPr>
          <a:xfrm>
            <a:off x="793790" y="3165991"/>
            <a:ext cx="331708" cy="331708"/>
          </a:xfrm>
          <a:prstGeom prst="roundRect">
            <a:avLst>
              <a:gd name="adj" fmla="val 6667"/>
            </a:avLst>
          </a:prstGeom>
          <a:solidFill>
            <a:srgbClr val="F2EEEE"/>
          </a:solidFill>
          <a:ln/>
        </p:spPr>
      </p:sp>
      <p:sp>
        <p:nvSpPr>
          <p:cNvPr id="10" name="Text 8"/>
          <p:cNvSpPr/>
          <p:nvPr/>
        </p:nvSpPr>
        <p:spPr>
          <a:xfrm>
            <a:off x="849094" y="3193673"/>
            <a:ext cx="221099" cy="276344"/>
          </a:xfrm>
          <a:prstGeom prst="rect">
            <a:avLst/>
          </a:prstGeom>
          <a:noFill/>
          <a:ln/>
        </p:spPr>
        <p:txBody>
          <a:bodyPr wrap="none" lIns="0" tIns="0" rIns="0" bIns="0" rtlCol="0" anchor="t"/>
          <a:lstStyle/>
          <a:p>
            <a:pPr algn="ctr" indent="0" marL="0">
              <a:lnSpc>
                <a:spcPts val="17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2</a:t>
            </a:r>
            <a:endParaRPr lang="en-US" sz="1700" dirty="0"/>
          </a:p>
        </p:txBody>
      </p:sp>
      <p:sp>
        <p:nvSpPr>
          <p:cNvPr id="11" name="Text 9"/>
          <p:cNvSpPr/>
          <p:nvPr/>
        </p:nvSpPr>
        <p:spPr>
          <a:xfrm>
            <a:off x="1696760" y="3216592"/>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4C4C4D"/>
                </a:solidFill>
                <a:latin typeface="Crimson Pro Semi Bold" pitchFamily="34" charset="0"/>
                <a:ea typeface="Crimson Pro Semi Bold" pitchFamily="34" charset="-122"/>
                <a:cs typeface="Crimson Pro Semi Bold" pitchFamily="34" charset="-120"/>
              </a:rPr>
              <a:t>現状の課題分析</a:t>
            </a:r>
            <a:endParaRPr lang="en-US" sz="1450" dirty="0"/>
          </a:p>
        </p:txBody>
      </p:sp>
      <p:sp>
        <p:nvSpPr>
          <p:cNvPr id="12" name="Shape 10"/>
          <p:cNvSpPr/>
          <p:nvPr/>
        </p:nvSpPr>
        <p:spPr>
          <a:xfrm>
            <a:off x="1110258" y="3913823"/>
            <a:ext cx="442198" cy="15240"/>
          </a:xfrm>
          <a:prstGeom prst="roundRect">
            <a:avLst>
              <a:gd name="adj" fmla="val 145116"/>
            </a:avLst>
          </a:prstGeom>
          <a:solidFill>
            <a:srgbClr val="D8D4D4"/>
          </a:solidFill>
          <a:ln/>
        </p:spPr>
      </p:sp>
      <p:sp>
        <p:nvSpPr>
          <p:cNvPr id="13" name="Shape 11"/>
          <p:cNvSpPr/>
          <p:nvPr/>
        </p:nvSpPr>
        <p:spPr>
          <a:xfrm>
            <a:off x="793790" y="3755588"/>
            <a:ext cx="331708" cy="331708"/>
          </a:xfrm>
          <a:prstGeom prst="roundRect">
            <a:avLst>
              <a:gd name="adj" fmla="val 6667"/>
            </a:avLst>
          </a:prstGeom>
          <a:solidFill>
            <a:srgbClr val="F2EEEE"/>
          </a:solidFill>
          <a:ln/>
        </p:spPr>
      </p:sp>
      <p:sp>
        <p:nvSpPr>
          <p:cNvPr id="14" name="Text 12"/>
          <p:cNvSpPr/>
          <p:nvPr/>
        </p:nvSpPr>
        <p:spPr>
          <a:xfrm>
            <a:off x="849094" y="3783270"/>
            <a:ext cx="221099" cy="276344"/>
          </a:xfrm>
          <a:prstGeom prst="rect">
            <a:avLst/>
          </a:prstGeom>
          <a:noFill/>
          <a:ln/>
        </p:spPr>
        <p:txBody>
          <a:bodyPr wrap="none" lIns="0" tIns="0" rIns="0" bIns="0" rtlCol="0" anchor="t"/>
          <a:lstStyle/>
          <a:p>
            <a:pPr algn="ctr" indent="0" marL="0">
              <a:lnSpc>
                <a:spcPts val="17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3</a:t>
            </a:r>
            <a:endParaRPr lang="en-US" sz="1700" dirty="0"/>
          </a:p>
        </p:txBody>
      </p:sp>
      <p:sp>
        <p:nvSpPr>
          <p:cNvPr id="15" name="Text 13"/>
          <p:cNvSpPr/>
          <p:nvPr/>
        </p:nvSpPr>
        <p:spPr>
          <a:xfrm>
            <a:off x="1696760" y="3806190"/>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4C4C4D"/>
                </a:solidFill>
                <a:latin typeface="Crimson Pro Semi Bold" pitchFamily="34" charset="0"/>
                <a:ea typeface="Crimson Pro Semi Bold" pitchFamily="34" charset="-122"/>
                <a:cs typeface="Crimson Pro Semi Bold" pitchFamily="34" charset="-120"/>
              </a:rPr>
              <a:t>新サイトの目標</a:t>
            </a:r>
            <a:endParaRPr lang="en-US" sz="1450" dirty="0"/>
          </a:p>
        </p:txBody>
      </p:sp>
      <p:sp>
        <p:nvSpPr>
          <p:cNvPr id="16" name="Shape 14"/>
          <p:cNvSpPr/>
          <p:nvPr/>
        </p:nvSpPr>
        <p:spPr>
          <a:xfrm>
            <a:off x="1110258" y="4503420"/>
            <a:ext cx="442198" cy="15240"/>
          </a:xfrm>
          <a:prstGeom prst="roundRect">
            <a:avLst>
              <a:gd name="adj" fmla="val 145116"/>
            </a:avLst>
          </a:prstGeom>
          <a:solidFill>
            <a:srgbClr val="D8D4D4"/>
          </a:solidFill>
          <a:ln/>
        </p:spPr>
      </p:sp>
      <p:sp>
        <p:nvSpPr>
          <p:cNvPr id="17" name="Shape 15"/>
          <p:cNvSpPr/>
          <p:nvPr/>
        </p:nvSpPr>
        <p:spPr>
          <a:xfrm>
            <a:off x="793790" y="4345186"/>
            <a:ext cx="331708" cy="331708"/>
          </a:xfrm>
          <a:prstGeom prst="roundRect">
            <a:avLst>
              <a:gd name="adj" fmla="val 6667"/>
            </a:avLst>
          </a:prstGeom>
          <a:solidFill>
            <a:srgbClr val="F2EEEE"/>
          </a:solidFill>
          <a:ln/>
        </p:spPr>
      </p:sp>
      <p:sp>
        <p:nvSpPr>
          <p:cNvPr id="18" name="Text 16"/>
          <p:cNvSpPr/>
          <p:nvPr/>
        </p:nvSpPr>
        <p:spPr>
          <a:xfrm>
            <a:off x="849094" y="4372868"/>
            <a:ext cx="221099" cy="276344"/>
          </a:xfrm>
          <a:prstGeom prst="rect">
            <a:avLst/>
          </a:prstGeom>
          <a:noFill/>
          <a:ln/>
        </p:spPr>
        <p:txBody>
          <a:bodyPr wrap="none" lIns="0" tIns="0" rIns="0" bIns="0" rtlCol="0" anchor="t"/>
          <a:lstStyle/>
          <a:p>
            <a:pPr algn="ctr" indent="0" marL="0">
              <a:lnSpc>
                <a:spcPts val="17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4</a:t>
            </a:r>
            <a:endParaRPr lang="en-US" sz="1700" dirty="0"/>
          </a:p>
        </p:txBody>
      </p:sp>
      <p:sp>
        <p:nvSpPr>
          <p:cNvPr id="19" name="Text 17"/>
          <p:cNvSpPr/>
          <p:nvPr/>
        </p:nvSpPr>
        <p:spPr>
          <a:xfrm>
            <a:off x="1696760" y="4395788"/>
            <a:ext cx="2575084" cy="230386"/>
          </a:xfrm>
          <a:prstGeom prst="rect">
            <a:avLst/>
          </a:prstGeom>
          <a:noFill/>
          <a:ln/>
        </p:spPr>
        <p:txBody>
          <a:bodyPr wrap="none" lIns="0" tIns="0" rIns="0" bIns="0" rtlCol="0" anchor="t"/>
          <a:lstStyle/>
          <a:p>
            <a:pPr algn="l" indent="0" marL="0">
              <a:lnSpc>
                <a:spcPts val="1800"/>
              </a:lnSpc>
              <a:buNone/>
            </a:pPr>
            <a:r>
              <a:rPr lang="en-US" sz="1450" dirty="0">
                <a:solidFill>
                  <a:srgbClr val="4C4C4D"/>
                </a:solidFill>
                <a:latin typeface="Crimson Pro Semi Bold" pitchFamily="34" charset="0"/>
                <a:ea typeface="Crimson Pro Semi Bold" pitchFamily="34" charset="-122"/>
                <a:cs typeface="Crimson Pro Semi Bold" pitchFamily="34" charset="-120"/>
              </a:rPr>
              <a:t>ターゲットユーザーの導線設計</a:t>
            </a:r>
            <a:endParaRPr lang="en-US" sz="1450" dirty="0"/>
          </a:p>
        </p:txBody>
      </p:sp>
      <p:sp>
        <p:nvSpPr>
          <p:cNvPr id="20" name="Shape 18"/>
          <p:cNvSpPr/>
          <p:nvPr/>
        </p:nvSpPr>
        <p:spPr>
          <a:xfrm>
            <a:off x="1110258" y="5093018"/>
            <a:ext cx="442198" cy="15240"/>
          </a:xfrm>
          <a:prstGeom prst="roundRect">
            <a:avLst>
              <a:gd name="adj" fmla="val 145116"/>
            </a:avLst>
          </a:prstGeom>
          <a:solidFill>
            <a:srgbClr val="D8D4D4"/>
          </a:solidFill>
          <a:ln/>
        </p:spPr>
      </p:sp>
      <p:sp>
        <p:nvSpPr>
          <p:cNvPr id="21" name="Shape 19"/>
          <p:cNvSpPr/>
          <p:nvPr/>
        </p:nvSpPr>
        <p:spPr>
          <a:xfrm>
            <a:off x="793790" y="4934783"/>
            <a:ext cx="331708" cy="331708"/>
          </a:xfrm>
          <a:prstGeom prst="roundRect">
            <a:avLst>
              <a:gd name="adj" fmla="val 6667"/>
            </a:avLst>
          </a:prstGeom>
          <a:solidFill>
            <a:srgbClr val="F2EEEE"/>
          </a:solidFill>
          <a:ln/>
        </p:spPr>
      </p:sp>
      <p:sp>
        <p:nvSpPr>
          <p:cNvPr id="22" name="Text 20"/>
          <p:cNvSpPr/>
          <p:nvPr/>
        </p:nvSpPr>
        <p:spPr>
          <a:xfrm>
            <a:off x="849094" y="4962465"/>
            <a:ext cx="221099" cy="276344"/>
          </a:xfrm>
          <a:prstGeom prst="rect">
            <a:avLst/>
          </a:prstGeom>
          <a:noFill/>
          <a:ln/>
        </p:spPr>
        <p:txBody>
          <a:bodyPr wrap="none" lIns="0" tIns="0" rIns="0" bIns="0" rtlCol="0" anchor="t"/>
          <a:lstStyle/>
          <a:p>
            <a:pPr algn="ctr" indent="0" marL="0">
              <a:lnSpc>
                <a:spcPts val="17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5</a:t>
            </a:r>
            <a:endParaRPr lang="en-US" sz="1700" dirty="0"/>
          </a:p>
        </p:txBody>
      </p:sp>
      <p:sp>
        <p:nvSpPr>
          <p:cNvPr id="23" name="Text 21"/>
          <p:cNvSpPr/>
          <p:nvPr/>
        </p:nvSpPr>
        <p:spPr>
          <a:xfrm>
            <a:off x="1696760" y="4985385"/>
            <a:ext cx="2026087" cy="230386"/>
          </a:xfrm>
          <a:prstGeom prst="rect">
            <a:avLst/>
          </a:prstGeom>
          <a:noFill/>
          <a:ln/>
        </p:spPr>
        <p:txBody>
          <a:bodyPr wrap="none" lIns="0" tIns="0" rIns="0" bIns="0" rtlCol="0" anchor="t"/>
          <a:lstStyle/>
          <a:p>
            <a:pPr algn="l" indent="0" marL="0">
              <a:lnSpc>
                <a:spcPts val="1800"/>
              </a:lnSpc>
              <a:buNone/>
            </a:pPr>
            <a:r>
              <a:rPr lang="en-US" sz="1450" dirty="0">
                <a:solidFill>
                  <a:srgbClr val="4C4C4D"/>
                </a:solidFill>
                <a:latin typeface="Crimson Pro Semi Bold" pitchFamily="34" charset="0"/>
                <a:ea typeface="Crimson Pro Semi Bold" pitchFamily="34" charset="-122"/>
                <a:cs typeface="Crimson Pro Semi Bold" pitchFamily="34" charset="-120"/>
              </a:rPr>
              <a:t>デザイン・機能のご提案</a:t>
            </a:r>
            <a:endParaRPr lang="en-US" sz="1450" dirty="0"/>
          </a:p>
        </p:txBody>
      </p:sp>
      <p:sp>
        <p:nvSpPr>
          <p:cNvPr id="24" name="Shape 22"/>
          <p:cNvSpPr/>
          <p:nvPr/>
        </p:nvSpPr>
        <p:spPr>
          <a:xfrm>
            <a:off x="1110258" y="5682615"/>
            <a:ext cx="442198" cy="15240"/>
          </a:xfrm>
          <a:prstGeom prst="roundRect">
            <a:avLst>
              <a:gd name="adj" fmla="val 145116"/>
            </a:avLst>
          </a:prstGeom>
          <a:solidFill>
            <a:srgbClr val="D8D4D4"/>
          </a:solidFill>
          <a:ln/>
        </p:spPr>
      </p:sp>
      <p:sp>
        <p:nvSpPr>
          <p:cNvPr id="25" name="Shape 23"/>
          <p:cNvSpPr/>
          <p:nvPr/>
        </p:nvSpPr>
        <p:spPr>
          <a:xfrm>
            <a:off x="793790" y="5524381"/>
            <a:ext cx="331708" cy="331708"/>
          </a:xfrm>
          <a:prstGeom prst="roundRect">
            <a:avLst>
              <a:gd name="adj" fmla="val 6667"/>
            </a:avLst>
          </a:prstGeom>
          <a:solidFill>
            <a:srgbClr val="F2EEEE"/>
          </a:solidFill>
          <a:ln/>
        </p:spPr>
      </p:sp>
      <p:sp>
        <p:nvSpPr>
          <p:cNvPr id="26" name="Text 24"/>
          <p:cNvSpPr/>
          <p:nvPr/>
        </p:nvSpPr>
        <p:spPr>
          <a:xfrm>
            <a:off x="849094" y="5552063"/>
            <a:ext cx="221099" cy="276344"/>
          </a:xfrm>
          <a:prstGeom prst="rect">
            <a:avLst/>
          </a:prstGeom>
          <a:noFill/>
          <a:ln/>
        </p:spPr>
        <p:txBody>
          <a:bodyPr wrap="none" lIns="0" tIns="0" rIns="0" bIns="0" rtlCol="0" anchor="t"/>
          <a:lstStyle/>
          <a:p>
            <a:pPr algn="ctr" indent="0" marL="0">
              <a:lnSpc>
                <a:spcPts val="17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6</a:t>
            </a:r>
            <a:endParaRPr lang="en-US" sz="1700" dirty="0"/>
          </a:p>
        </p:txBody>
      </p:sp>
      <p:sp>
        <p:nvSpPr>
          <p:cNvPr id="27" name="Text 25"/>
          <p:cNvSpPr/>
          <p:nvPr/>
        </p:nvSpPr>
        <p:spPr>
          <a:xfrm>
            <a:off x="1696760" y="5574983"/>
            <a:ext cx="2013228" cy="230386"/>
          </a:xfrm>
          <a:prstGeom prst="rect">
            <a:avLst/>
          </a:prstGeom>
          <a:noFill/>
          <a:ln/>
        </p:spPr>
        <p:txBody>
          <a:bodyPr wrap="none" lIns="0" tIns="0" rIns="0" bIns="0" rtlCol="0" anchor="t"/>
          <a:lstStyle/>
          <a:p>
            <a:pPr algn="l" indent="0" marL="0">
              <a:lnSpc>
                <a:spcPts val="1800"/>
              </a:lnSpc>
              <a:buNone/>
            </a:pPr>
            <a:r>
              <a:rPr lang="en-US" sz="1450" dirty="0">
                <a:solidFill>
                  <a:srgbClr val="4C4C4D"/>
                </a:solidFill>
                <a:latin typeface="Crimson Pro Semi Bold" pitchFamily="34" charset="0"/>
                <a:ea typeface="Crimson Pro Semi Bold" pitchFamily="34" charset="-122"/>
                <a:cs typeface="Crimson Pro Semi Bold" pitchFamily="34" charset="-120"/>
              </a:rPr>
              <a:t>制作スケジュールと体制</a:t>
            </a:r>
            <a:endParaRPr lang="en-US" sz="1450" dirty="0"/>
          </a:p>
        </p:txBody>
      </p:sp>
      <p:sp>
        <p:nvSpPr>
          <p:cNvPr id="28" name="Shape 26"/>
          <p:cNvSpPr/>
          <p:nvPr/>
        </p:nvSpPr>
        <p:spPr>
          <a:xfrm>
            <a:off x="1110258" y="6272212"/>
            <a:ext cx="442198" cy="15240"/>
          </a:xfrm>
          <a:prstGeom prst="roundRect">
            <a:avLst>
              <a:gd name="adj" fmla="val 145116"/>
            </a:avLst>
          </a:prstGeom>
          <a:solidFill>
            <a:srgbClr val="D8D4D4"/>
          </a:solidFill>
          <a:ln/>
        </p:spPr>
      </p:sp>
      <p:sp>
        <p:nvSpPr>
          <p:cNvPr id="29" name="Shape 27"/>
          <p:cNvSpPr/>
          <p:nvPr/>
        </p:nvSpPr>
        <p:spPr>
          <a:xfrm>
            <a:off x="793790" y="6113978"/>
            <a:ext cx="331708" cy="331708"/>
          </a:xfrm>
          <a:prstGeom prst="roundRect">
            <a:avLst>
              <a:gd name="adj" fmla="val 6667"/>
            </a:avLst>
          </a:prstGeom>
          <a:solidFill>
            <a:srgbClr val="F2EEEE"/>
          </a:solidFill>
          <a:ln/>
        </p:spPr>
      </p:sp>
      <p:sp>
        <p:nvSpPr>
          <p:cNvPr id="30" name="Text 28"/>
          <p:cNvSpPr/>
          <p:nvPr/>
        </p:nvSpPr>
        <p:spPr>
          <a:xfrm>
            <a:off x="849094" y="6141660"/>
            <a:ext cx="221099" cy="276344"/>
          </a:xfrm>
          <a:prstGeom prst="rect">
            <a:avLst/>
          </a:prstGeom>
          <a:noFill/>
          <a:ln/>
        </p:spPr>
        <p:txBody>
          <a:bodyPr wrap="none" lIns="0" tIns="0" rIns="0" bIns="0" rtlCol="0" anchor="t"/>
          <a:lstStyle/>
          <a:p>
            <a:pPr algn="ctr" indent="0" marL="0">
              <a:lnSpc>
                <a:spcPts val="17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7</a:t>
            </a:r>
            <a:endParaRPr lang="en-US" sz="1700" dirty="0"/>
          </a:p>
        </p:txBody>
      </p:sp>
      <p:sp>
        <p:nvSpPr>
          <p:cNvPr id="31" name="Text 29"/>
          <p:cNvSpPr/>
          <p:nvPr/>
        </p:nvSpPr>
        <p:spPr>
          <a:xfrm>
            <a:off x="1696760" y="6164580"/>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4C4C4D"/>
                </a:solidFill>
                <a:latin typeface="Crimson Pro Semi Bold" pitchFamily="34" charset="0"/>
                <a:ea typeface="Crimson Pro Semi Bold" pitchFamily="34" charset="-122"/>
                <a:cs typeface="Crimson Pro Semi Bold" pitchFamily="34" charset="-120"/>
              </a:rPr>
              <a:t>今後の展望と付加価値</a:t>
            </a:r>
            <a:endParaRPr lang="en-US" sz="14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244911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デザイン・映像活用</a:t>
            </a:r>
            <a:endParaRPr lang="en-US" sz="4450" dirty="0"/>
          </a:p>
        </p:txBody>
      </p:sp>
      <p:sp>
        <p:nvSpPr>
          <p:cNvPr id="3" name="Text 1"/>
          <p:cNvSpPr/>
          <p:nvPr/>
        </p:nvSpPr>
        <p:spPr>
          <a:xfrm>
            <a:off x="793790" y="3838337"/>
            <a:ext cx="3967282"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モダンで信頼感のあるデザイン</a:t>
            </a:r>
            <a:endParaRPr lang="en-US" sz="2200" dirty="0"/>
          </a:p>
        </p:txBody>
      </p:sp>
      <p:sp>
        <p:nvSpPr>
          <p:cNvPr id="4" name="Text 2"/>
          <p:cNvSpPr/>
          <p:nvPr/>
        </p:nvSpPr>
        <p:spPr>
          <a:xfrm>
            <a:off x="793790" y="4328755"/>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青を基調としたクリーンなデザイン。余白を活かした読みやすいレイアウトで、スマートフォンでの閲覧も最適化します。</a:t>
            </a:r>
            <a:endParaRPr lang="en-US" sz="1750" dirty="0"/>
          </a:p>
        </p:txBody>
      </p:sp>
      <p:sp>
        <p:nvSpPr>
          <p:cNvPr id="5" name="Text 3"/>
          <p:cNvSpPr/>
          <p:nvPr/>
        </p:nvSpPr>
        <p:spPr>
          <a:xfrm>
            <a:off x="5235893" y="3838337"/>
            <a:ext cx="3386376"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ドローン映像の効果的活用</a:t>
            </a:r>
            <a:endParaRPr lang="en-US" sz="2200" dirty="0"/>
          </a:p>
        </p:txBody>
      </p:sp>
      <p:sp>
        <p:nvSpPr>
          <p:cNvPr id="6" name="Text 4"/>
          <p:cNvSpPr/>
          <p:nvPr/>
        </p:nvSpPr>
        <p:spPr>
          <a:xfrm>
            <a:off x="5235893" y="4328755"/>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トップページのヒーローセクションでドローン映像を使用。足場が組まれたマンションや作業中のスタッフの姿で、現場力を印象的に伝えます。</a:t>
            </a:r>
            <a:endParaRPr lang="en-US" sz="1750" dirty="0"/>
          </a:p>
        </p:txBody>
      </p:sp>
      <p:sp>
        <p:nvSpPr>
          <p:cNvPr id="7" name="Text 5"/>
          <p:cNvSpPr/>
          <p:nvPr/>
        </p:nvSpPr>
        <p:spPr>
          <a:xfrm>
            <a:off x="9677995" y="38383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適度なアニメーション</a:t>
            </a:r>
            <a:endParaRPr lang="en-US" sz="2200" dirty="0"/>
          </a:p>
        </p:txBody>
      </p:sp>
      <p:sp>
        <p:nvSpPr>
          <p:cNvPr id="8" name="Text 6"/>
          <p:cNvSpPr/>
          <p:nvPr/>
        </p:nvSpPr>
        <p:spPr>
          <a:xfrm>
            <a:off x="9677995" y="4328755"/>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スクロールに合わせた軽やかな動き。あくまで情報の邪魔をしない範囲で、モダンな印象と心地よい体験を提供します。</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86527" y="618053"/>
            <a:ext cx="4775835" cy="596860"/>
          </a:xfrm>
          <a:prstGeom prst="rect">
            <a:avLst/>
          </a:prstGeom>
          <a:noFill/>
          <a:ln/>
        </p:spPr>
        <p:txBody>
          <a:bodyPr wrap="none" lIns="0" tIns="0" rIns="0" bIns="0" rtlCol="0" anchor="t"/>
          <a:lstStyle/>
          <a:p>
            <a:pPr algn="l" indent="0" marL="0">
              <a:lnSpc>
                <a:spcPts val="4700"/>
              </a:lnSpc>
              <a:buNone/>
            </a:pPr>
            <a:r>
              <a:rPr lang="en-US" sz="3750" dirty="0">
                <a:solidFill>
                  <a:srgbClr val="152D47"/>
                </a:solidFill>
                <a:latin typeface="Crimson Pro Semi Bold" pitchFamily="34" charset="0"/>
                <a:ea typeface="Crimson Pro Semi Bold" pitchFamily="34" charset="-122"/>
                <a:cs typeface="Crimson Pro Semi Bold" pitchFamily="34" charset="-120"/>
              </a:rPr>
              <a:t>問い合わせ数アップ</a:t>
            </a:r>
            <a:endParaRPr lang="en-US" sz="3750" dirty="0"/>
          </a:p>
        </p:txBody>
      </p:sp>
      <p:sp>
        <p:nvSpPr>
          <p:cNvPr id="3" name="Text 1"/>
          <p:cNvSpPr/>
          <p:nvPr/>
        </p:nvSpPr>
        <p:spPr>
          <a:xfrm>
            <a:off x="786527" y="1291233"/>
            <a:ext cx="4010620" cy="358140"/>
          </a:xfrm>
          <a:prstGeom prst="rect">
            <a:avLst/>
          </a:prstGeom>
          <a:noFill/>
          <a:ln/>
        </p:spPr>
        <p:txBody>
          <a:bodyPr wrap="none" lIns="0" tIns="0" rIns="0" bIns="0" rtlCol="0" anchor="t"/>
          <a:lstStyle/>
          <a:p>
            <a:pPr algn="l" indent="0" marL="0">
              <a:lnSpc>
                <a:spcPts val="2800"/>
              </a:lnSpc>
              <a:buNone/>
            </a:pPr>
            <a:r>
              <a:rPr lang="en-US" sz="2250" dirty="0">
                <a:solidFill>
                  <a:srgbClr val="152D47"/>
                </a:solidFill>
                <a:latin typeface="Crimson Pro Semi Bold" pitchFamily="34" charset="0"/>
                <a:ea typeface="Crimson Pro Semi Bold" pitchFamily="34" charset="-122"/>
                <a:cs typeface="Crimson Pro Semi Bold" pitchFamily="34" charset="-120"/>
              </a:rPr>
              <a:t>訪問者の目的に応じた分岐設計</a:t>
            </a:r>
            <a:endParaRPr lang="en-US" sz="2250" dirty="0"/>
          </a:p>
        </p:txBody>
      </p:sp>
      <p:sp>
        <p:nvSpPr>
          <p:cNvPr id="4" name="Text 2"/>
          <p:cNvSpPr/>
          <p:nvPr/>
        </p:nvSpPr>
        <p:spPr>
          <a:xfrm>
            <a:off x="786527" y="2126813"/>
            <a:ext cx="2865477" cy="358140"/>
          </a:xfrm>
          <a:prstGeom prst="rect">
            <a:avLst/>
          </a:prstGeom>
          <a:noFill/>
          <a:ln/>
        </p:spPr>
        <p:txBody>
          <a:bodyPr wrap="none" lIns="0" tIns="0" rIns="0" bIns="0" rtlCol="0" anchor="t"/>
          <a:lstStyle/>
          <a:p>
            <a:pPr algn="l" indent="0" marL="0">
              <a:lnSpc>
                <a:spcPts val="2800"/>
              </a:lnSpc>
              <a:buNone/>
            </a:pPr>
            <a:endParaRPr lang="en-US" sz="2250" dirty="0"/>
          </a:p>
        </p:txBody>
      </p:sp>
      <p:sp>
        <p:nvSpPr>
          <p:cNvPr id="5" name="Text 3"/>
          <p:cNvSpPr/>
          <p:nvPr/>
        </p:nvSpPr>
        <p:spPr>
          <a:xfrm>
            <a:off x="786527" y="2675930"/>
            <a:ext cx="4267081" cy="916543"/>
          </a:xfrm>
          <a:prstGeom prst="rect">
            <a:avLst/>
          </a:prstGeom>
          <a:noFill/>
          <a:ln/>
        </p:spPr>
        <p:txBody>
          <a:bodyPr wrap="squar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トップページから訪問者の目的に応じて4つの主要な導線に分岐。それぞれの目的に最適化されたルートを提供します。</a:t>
            </a:r>
            <a:endParaRPr lang="en-US" sz="1500" dirty="0"/>
          </a:p>
        </p:txBody>
      </p:sp>
      <p:pic>
        <p:nvPicPr>
          <p:cNvPr id="6" name="Image 0" descr="preencoded.png">    </p:cNvPr>
          <p:cNvPicPr>
            <a:picLocks noChangeAspect="1"/>
          </p:cNvPicPr>
          <p:nvPr/>
        </p:nvPicPr>
        <p:blipFill>
          <a:blip r:embed="rId1"/>
          <a:stretch>
            <a:fillRect/>
          </a:stretch>
        </p:blipFill>
        <p:spPr>
          <a:xfrm>
            <a:off x="786527" y="3807381"/>
            <a:ext cx="3627001" cy="3627001"/>
          </a:xfrm>
          <a:prstGeom prst="rect">
            <a:avLst/>
          </a:prstGeom>
        </p:spPr>
      </p:pic>
      <p:sp>
        <p:nvSpPr>
          <p:cNvPr id="7" name="Shape 4"/>
          <p:cNvSpPr/>
          <p:nvPr/>
        </p:nvSpPr>
        <p:spPr>
          <a:xfrm>
            <a:off x="5527238" y="2150745"/>
            <a:ext cx="8324136" cy="733187"/>
          </a:xfrm>
          <a:prstGeom prst="roundRect">
            <a:avLst>
              <a:gd name="adj" fmla="val 3908"/>
            </a:avLst>
          </a:prstGeom>
          <a:solidFill>
            <a:srgbClr val="FFFFFF"/>
          </a:solidFill>
          <a:ln w="22860">
            <a:solidFill>
              <a:srgbClr val="D8D4D4"/>
            </a:solidFill>
            <a:prstDash val="solid"/>
          </a:ln>
        </p:spPr>
      </p:sp>
      <p:sp>
        <p:nvSpPr>
          <p:cNvPr id="8" name="Text 5"/>
          <p:cNvSpPr/>
          <p:nvPr/>
        </p:nvSpPr>
        <p:spPr>
          <a:xfrm>
            <a:off x="5741075" y="2364581"/>
            <a:ext cx="7896463" cy="305514"/>
          </a:xfrm>
          <a:prstGeom prst="rect">
            <a:avLst/>
          </a:prstGeom>
          <a:noFill/>
          <a:ln/>
        </p:spPr>
        <p:txBody>
          <a:bodyPr wrap="non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大規模修繕の相談</a:t>
            </a:r>
            <a:endParaRPr lang="en-US" sz="1500" dirty="0"/>
          </a:p>
        </p:txBody>
      </p:sp>
      <p:sp>
        <p:nvSpPr>
          <p:cNvPr id="9" name="Shape 6"/>
          <p:cNvSpPr/>
          <p:nvPr/>
        </p:nvSpPr>
        <p:spPr>
          <a:xfrm>
            <a:off x="5527238" y="3074908"/>
            <a:ext cx="8324136" cy="733187"/>
          </a:xfrm>
          <a:prstGeom prst="roundRect">
            <a:avLst>
              <a:gd name="adj" fmla="val 3908"/>
            </a:avLst>
          </a:prstGeom>
          <a:solidFill>
            <a:srgbClr val="FFFFFF"/>
          </a:solidFill>
          <a:ln w="22860">
            <a:solidFill>
              <a:srgbClr val="D8D4D4"/>
            </a:solidFill>
            <a:prstDash val="solid"/>
          </a:ln>
        </p:spPr>
      </p:sp>
      <p:sp>
        <p:nvSpPr>
          <p:cNvPr id="10" name="Text 7"/>
          <p:cNvSpPr/>
          <p:nvPr/>
        </p:nvSpPr>
        <p:spPr>
          <a:xfrm>
            <a:off x="5741075" y="3288744"/>
            <a:ext cx="7896463" cy="305514"/>
          </a:xfrm>
          <a:prstGeom prst="rect">
            <a:avLst/>
          </a:prstGeom>
          <a:noFill/>
          <a:ln/>
        </p:spPr>
        <p:txBody>
          <a:bodyPr wrap="non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リフォームの相談</a:t>
            </a:r>
            <a:endParaRPr lang="en-US" sz="1500" dirty="0"/>
          </a:p>
        </p:txBody>
      </p:sp>
      <p:sp>
        <p:nvSpPr>
          <p:cNvPr id="11" name="Shape 8"/>
          <p:cNvSpPr/>
          <p:nvPr/>
        </p:nvSpPr>
        <p:spPr>
          <a:xfrm>
            <a:off x="5527238" y="3999071"/>
            <a:ext cx="8324136" cy="733187"/>
          </a:xfrm>
          <a:prstGeom prst="roundRect">
            <a:avLst>
              <a:gd name="adj" fmla="val 3908"/>
            </a:avLst>
          </a:prstGeom>
          <a:solidFill>
            <a:srgbClr val="FFFFFF"/>
          </a:solidFill>
          <a:ln w="22860">
            <a:solidFill>
              <a:srgbClr val="D8D4D4"/>
            </a:solidFill>
            <a:prstDash val="solid"/>
          </a:ln>
        </p:spPr>
      </p:sp>
      <p:sp>
        <p:nvSpPr>
          <p:cNvPr id="12" name="Text 9"/>
          <p:cNvSpPr/>
          <p:nvPr/>
        </p:nvSpPr>
        <p:spPr>
          <a:xfrm>
            <a:off x="5741075" y="4212907"/>
            <a:ext cx="7896463" cy="305514"/>
          </a:xfrm>
          <a:prstGeom prst="rect">
            <a:avLst/>
          </a:prstGeom>
          <a:noFill/>
          <a:ln/>
        </p:spPr>
        <p:txBody>
          <a:bodyPr wrap="non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実績を見たい</a:t>
            </a:r>
            <a:endParaRPr lang="en-US" sz="1500" dirty="0"/>
          </a:p>
        </p:txBody>
      </p:sp>
      <p:sp>
        <p:nvSpPr>
          <p:cNvPr id="13" name="Shape 10"/>
          <p:cNvSpPr/>
          <p:nvPr/>
        </p:nvSpPr>
        <p:spPr>
          <a:xfrm>
            <a:off x="5527238" y="4923234"/>
            <a:ext cx="8324136" cy="733187"/>
          </a:xfrm>
          <a:prstGeom prst="roundRect">
            <a:avLst>
              <a:gd name="adj" fmla="val 3908"/>
            </a:avLst>
          </a:prstGeom>
          <a:solidFill>
            <a:srgbClr val="FFFFFF"/>
          </a:solidFill>
          <a:ln w="22860">
            <a:solidFill>
              <a:srgbClr val="D8D4D4"/>
            </a:solidFill>
            <a:prstDash val="solid"/>
          </a:ln>
        </p:spPr>
      </p:sp>
      <p:sp>
        <p:nvSpPr>
          <p:cNvPr id="14" name="Text 11"/>
          <p:cNvSpPr/>
          <p:nvPr/>
        </p:nvSpPr>
        <p:spPr>
          <a:xfrm>
            <a:off x="5741075" y="5137071"/>
            <a:ext cx="7896463" cy="305514"/>
          </a:xfrm>
          <a:prstGeom prst="rect">
            <a:avLst/>
          </a:prstGeom>
          <a:noFill/>
          <a:ln/>
        </p:spPr>
        <p:txBody>
          <a:bodyPr wrap="non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採用情報</a:t>
            </a:r>
            <a:endParaRPr lang="en-US" sz="1500" dirty="0"/>
          </a:p>
        </p:txBody>
      </p:sp>
      <p:sp>
        <p:nvSpPr>
          <p:cNvPr id="15" name="Text 12"/>
          <p:cNvSpPr/>
          <p:nvPr/>
        </p:nvSpPr>
        <p:spPr>
          <a:xfrm>
            <a:off x="5527238" y="5871329"/>
            <a:ext cx="8324136" cy="305514"/>
          </a:xfrm>
          <a:prstGeom prst="rect">
            <a:avLst/>
          </a:prstGeom>
          <a:noFill/>
          <a:ln/>
        </p:spPr>
        <p:txBody>
          <a:bodyPr wrap="non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※各導線の詳細については次のスライドで説明します。</a:t>
            </a:r>
            <a:endParaRPr lang="en-US" sz="1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87141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問い合わせ数アップ</a:t>
            </a:r>
            <a:endParaRPr lang="en-US" sz="4450" dirty="0"/>
          </a:p>
        </p:txBody>
      </p:sp>
      <p:sp>
        <p:nvSpPr>
          <p:cNvPr id="3" name="Text 1"/>
          <p:cNvSpPr/>
          <p:nvPr/>
        </p:nvSpPr>
        <p:spPr>
          <a:xfrm>
            <a:off x="793790" y="1670923"/>
            <a:ext cx="4075152" cy="425291"/>
          </a:xfrm>
          <a:prstGeom prst="rect">
            <a:avLst/>
          </a:prstGeom>
          <a:noFill/>
          <a:ln/>
        </p:spPr>
        <p:txBody>
          <a:bodyPr wrap="none" lIns="0" tIns="0" rIns="0" bIns="0" rtlCol="0" anchor="t"/>
          <a:lstStyle/>
          <a:p>
            <a:pPr algn="l" indent="0" marL="0">
              <a:lnSpc>
                <a:spcPts val="3300"/>
              </a:lnSpc>
              <a:buNone/>
            </a:pPr>
            <a:r>
              <a:rPr lang="en-US" sz="2650" dirty="0">
                <a:solidFill>
                  <a:srgbClr val="152D47"/>
                </a:solidFill>
                <a:latin typeface="Crimson Pro Semi Bold" pitchFamily="34" charset="0"/>
                <a:ea typeface="Crimson Pro Semi Bold" pitchFamily="34" charset="-122"/>
                <a:cs typeface="Crimson Pro Semi Bold" pitchFamily="34" charset="-120"/>
              </a:rPr>
              <a:t>ユーザーに応じた情報提供</a:t>
            </a:r>
            <a:endParaRPr lang="en-US" sz="2650" dirty="0"/>
          </a:p>
        </p:txBody>
      </p:sp>
      <p:sp>
        <p:nvSpPr>
          <p:cNvPr id="4" name="Text 2"/>
          <p:cNvSpPr/>
          <p:nvPr/>
        </p:nvSpPr>
        <p:spPr>
          <a:xfrm>
            <a:off x="793790" y="218694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大規模修繕</a:t>
            </a:r>
            <a:endParaRPr lang="en-US" sz="2200" dirty="0"/>
          </a:p>
        </p:txBody>
      </p:sp>
      <p:sp>
        <p:nvSpPr>
          <p:cNvPr id="5" name="Shape 3"/>
          <p:cNvSpPr/>
          <p:nvPr/>
        </p:nvSpPr>
        <p:spPr>
          <a:xfrm>
            <a:off x="793790" y="3136583"/>
            <a:ext cx="13042821" cy="30480"/>
          </a:xfrm>
          <a:prstGeom prst="roundRect">
            <a:avLst>
              <a:gd name="adj" fmla="val 111628"/>
            </a:avLst>
          </a:prstGeom>
          <a:solidFill>
            <a:srgbClr val="D8D4D4"/>
          </a:solidFill>
          <a:ln/>
        </p:spPr>
      </p:sp>
      <p:sp>
        <p:nvSpPr>
          <p:cNvPr id="6" name="Shape 4"/>
          <p:cNvSpPr/>
          <p:nvPr/>
        </p:nvSpPr>
        <p:spPr>
          <a:xfrm>
            <a:off x="2302550" y="3136583"/>
            <a:ext cx="30480" cy="680442"/>
          </a:xfrm>
          <a:prstGeom prst="roundRect">
            <a:avLst>
              <a:gd name="adj" fmla="val 111628"/>
            </a:avLst>
          </a:prstGeom>
          <a:solidFill>
            <a:srgbClr val="D8D4D4"/>
          </a:solidFill>
          <a:ln/>
        </p:spPr>
      </p:sp>
      <p:sp>
        <p:nvSpPr>
          <p:cNvPr id="7" name="Shape 5"/>
          <p:cNvSpPr/>
          <p:nvPr/>
        </p:nvSpPr>
        <p:spPr>
          <a:xfrm>
            <a:off x="2062639" y="2881432"/>
            <a:ext cx="510302" cy="510302"/>
          </a:xfrm>
          <a:prstGeom prst="roundRect">
            <a:avLst>
              <a:gd name="adj" fmla="val 6667"/>
            </a:avLst>
          </a:prstGeom>
          <a:solidFill>
            <a:srgbClr val="F2EEEE"/>
          </a:solidFill>
          <a:ln/>
        </p:spPr>
      </p:sp>
      <p:sp>
        <p:nvSpPr>
          <p:cNvPr id="8" name="Text 6"/>
          <p:cNvSpPr/>
          <p:nvPr/>
        </p:nvSpPr>
        <p:spPr>
          <a:xfrm>
            <a:off x="2147709" y="292393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1</a:t>
            </a:r>
            <a:endParaRPr lang="en-US" sz="2650" dirty="0"/>
          </a:p>
        </p:txBody>
      </p:sp>
      <p:sp>
        <p:nvSpPr>
          <p:cNvPr id="9" name="Text 7"/>
          <p:cNvSpPr/>
          <p:nvPr/>
        </p:nvSpPr>
        <p:spPr>
          <a:xfrm>
            <a:off x="1020604" y="4043839"/>
            <a:ext cx="2594372" cy="354330"/>
          </a:xfrm>
          <a:prstGeom prst="rect">
            <a:avLst/>
          </a:prstGeom>
          <a:noFill/>
          <a:ln/>
        </p:spPr>
        <p:txBody>
          <a:bodyPr wrap="non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トップページへ到達</a:t>
            </a:r>
            <a:endParaRPr lang="en-US" sz="2200" dirty="0"/>
          </a:p>
        </p:txBody>
      </p:sp>
      <p:sp>
        <p:nvSpPr>
          <p:cNvPr id="10" name="Text 8"/>
          <p:cNvSpPr/>
          <p:nvPr/>
        </p:nvSpPr>
        <p:spPr>
          <a:xfrm>
            <a:off x="1020604" y="4534257"/>
            <a:ext cx="2594372" cy="1088708"/>
          </a:xfrm>
          <a:prstGeom prst="rect">
            <a:avLst/>
          </a:prstGeom>
          <a:noFill/>
          <a:ln/>
        </p:spPr>
        <p:txBody>
          <a:bodyPr wrap="square" lIns="0" tIns="0" rIns="0" bIns="0" rtlCol="0" anchor="t"/>
          <a:lstStyle/>
          <a:p>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モダンなWEBサイトか</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信頼感や安心感</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業務内容を知る</a:t>
            </a:r>
            <a:endParaRPr lang="en-US" sz="1750" dirty="0"/>
          </a:p>
        </p:txBody>
      </p:sp>
      <p:sp>
        <p:nvSpPr>
          <p:cNvPr id="11" name="Shape 9"/>
          <p:cNvSpPr/>
          <p:nvPr/>
        </p:nvSpPr>
        <p:spPr>
          <a:xfrm>
            <a:off x="5634038" y="3136583"/>
            <a:ext cx="30480" cy="680442"/>
          </a:xfrm>
          <a:prstGeom prst="roundRect">
            <a:avLst>
              <a:gd name="adj" fmla="val 111628"/>
            </a:avLst>
          </a:prstGeom>
          <a:solidFill>
            <a:srgbClr val="D8D4D4"/>
          </a:solidFill>
          <a:ln/>
        </p:spPr>
      </p:sp>
      <p:sp>
        <p:nvSpPr>
          <p:cNvPr id="12" name="Shape 10"/>
          <p:cNvSpPr/>
          <p:nvPr/>
        </p:nvSpPr>
        <p:spPr>
          <a:xfrm>
            <a:off x="5394127" y="2881432"/>
            <a:ext cx="510302" cy="510302"/>
          </a:xfrm>
          <a:prstGeom prst="roundRect">
            <a:avLst>
              <a:gd name="adj" fmla="val 6667"/>
            </a:avLst>
          </a:prstGeom>
          <a:solidFill>
            <a:srgbClr val="F2EEEE"/>
          </a:solidFill>
          <a:ln/>
        </p:spPr>
      </p:sp>
      <p:sp>
        <p:nvSpPr>
          <p:cNvPr id="13" name="Text 11"/>
          <p:cNvSpPr/>
          <p:nvPr/>
        </p:nvSpPr>
        <p:spPr>
          <a:xfrm>
            <a:off x="5479197" y="292393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2</a:t>
            </a:r>
            <a:endParaRPr lang="en-US" sz="2650" dirty="0"/>
          </a:p>
        </p:txBody>
      </p:sp>
      <p:sp>
        <p:nvSpPr>
          <p:cNvPr id="14" name="Text 12"/>
          <p:cNvSpPr/>
          <p:nvPr/>
        </p:nvSpPr>
        <p:spPr>
          <a:xfrm>
            <a:off x="4352092" y="4043839"/>
            <a:ext cx="2594491" cy="354330"/>
          </a:xfrm>
          <a:prstGeom prst="rect">
            <a:avLst/>
          </a:prstGeom>
          <a:noFill/>
          <a:ln/>
        </p:spPr>
        <p:txBody>
          <a:bodyPr wrap="non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大規模修繕ページへ</a:t>
            </a:r>
            <a:endParaRPr lang="en-US" sz="2200" dirty="0"/>
          </a:p>
        </p:txBody>
      </p:sp>
      <p:sp>
        <p:nvSpPr>
          <p:cNvPr id="15" name="Text 13"/>
          <p:cNvSpPr/>
          <p:nvPr/>
        </p:nvSpPr>
        <p:spPr>
          <a:xfrm>
            <a:off x="4352092" y="4534257"/>
            <a:ext cx="2594491"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・大規模修繕の流れ</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・業者の選び方</a:t>
            </a:r>
            <a:endParaRPr lang="en-US" sz="1750" dirty="0"/>
          </a:p>
        </p:txBody>
      </p:sp>
      <p:sp>
        <p:nvSpPr>
          <p:cNvPr id="16" name="Text 14"/>
          <p:cNvSpPr/>
          <p:nvPr/>
        </p:nvSpPr>
        <p:spPr>
          <a:xfrm>
            <a:off x="4352092" y="5396151"/>
            <a:ext cx="2594491"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など大規模修繕に</a:t>
            </a:r>
            <a:pPr algn="l" indent="0" marL="0">
              <a:lnSpc>
                <a:spcPts val="2850"/>
              </a:lnSpc>
              <a:buNone/>
            </a:pPr>
            <a:r>
              <a:rPr lang="en-US" sz="1750" dirty="0">
                <a:solidFill>
                  <a:srgbClr val="4C4C4D"/>
                </a:solidFill>
                <a:latin typeface="Heebo" pitchFamily="34" charset="0"/>
                <a:ea typeface="Heebo" pitchFamily="34" charset="-122"/>
                <a:cs typeface="Heebo" pitchFamily="34" charset="-120"/>
              </a:rPr>
              <a:t>大切なことを理解</a:t>
            </a:r>
            <a:endParaRPr lang="en-US" sz="1750" dirty="0"/>
          </a:p>
        </p:txBody>
      </p:sp>
      <p:sp>
        <p:nvSpPr>
          <p:cNvPr id="17" name="Shape 15"/>
          <p:cNvSpPr/>
          <p:nvPr/>
        </p:nvSpPr>
        <p:spPr>
          <a:xfrm>
            <a:off x="8965644" y="3136583"/>
            <a:ext cx="30480" cy="680442"/>
          </a:xfrm>
          <a:prstGeom prst="roundRect">
            <a:avLst>
              <a:gd name="adj" fmla="val 111628"/>
            </a:avLst>
          </a:prstGeom>
          <a:solidFill>
            <a:srgbClr val="D8D4D4"/>
          </a:solidFill>
          <a:ln/>
        </p:spPr>
      </p:sp>
      <p:sp>
        <p:nvSpPr>
          <p:cNvPr id="18" name="Shape 16"/>
          <p:cNvSpPr/>
          <p:nvPr/>
        </p:nvSpPr>
        <p:spPr>
          <a:xfrm>
            <a:off x="8725733" y="2881432"/>
            <a:ext cx="510302" cy="510302"/>
          </a:xfrm>
          <a:prstGeom prst="roundRect">
            <a:avLst>
              <a:gd name="adj" fmla="val 6667"/>
            </a:avLst>
          </a:prstGeom>
          <a:solidFill>
            <a:srgbClr val="F2EEEE"/>
          </a:solidFill>
          <a:ln/>
        </p:spPr>
      </p:sp>
      <p:sp>
        <p:nvSpPr>
          <p:cNvPr id="19" name="Text 17"/>
          <p:cNvSpPr/>
          <p:nvPr/>
        </p:nvSpPr>
        <p:spPr>
          <a:xfrm>
            <a:off x="8810804" y="292393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3</a:t>
            </a:r>
            <a:endParaRPr lang="en-US" sz="2650" dirty="0"/>
          </a:p>
        </p:txBody>
      </p:sp>
      <p:sp>
        <p:nvSpPr>
          <p:cNvPr id="20" name="Text 18"/>
          <p:cNvSpPr/>
          <p:nvPr/>
        </p:nvSpPr>
        <p:spPr>
          <a:xfrm>
            <a:off x="7683698" y="4043839"/>
            <a:ext cx="2594491" cy="354330"/>
          </a:xfrm>
          <a:prstGeom prst="rect">
            <a:avLst/>
          </a:prstGeom>
          <a:noFill/>
          <a:ln/>
        </p:spPr>
        <p:txBody>
          <a:bodyPr wrap="non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カタヤマについて</a:t>
            </a:r>
            <a:endParaRPr lang="en-US" sz="2200" dirty="0"/>
          </a:p>
        </p:txBody>
      </p:sp>
      <p:sp>
        <p:nvSpPr>
          <p:cNvPr id="21" name="Text 19"/>
          <p:cNvSpPr/>
          <p:nvPr/>
        </p:nvSpPr>
        <p:spPr>
          <a:xfrm>
            <a:off x="7683698" y="4534257"/>
            <a:ext cx="2594491" cy="362903"/>
          </a:xfrm>
          <a:prstGeom prst="rect">
            <a:avLst/>
          </a:prstGeom>
          <a:noFill/>
          <a:ln/>
        </p:spPr>
        <p:txBody>
          <a:bodyPr wrap="none" lIns="0" tIns="0" rIns="0" bIns="0" rtlCol="0" anchor="t"/>
          <a:lstStyle/>
          <a:p>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カタヤマの強みを理解</a:t>
            </a:r>
            <a:endParaRPr lang="en-US" sz="1750" dirty="0"/>
          </a:p>
        </p:txBody>
      </p:sp>
      <p:sp>
        <p:nvSpPr>
          <p:cNvPr id="22" name="Shape 20"/>
          <p:cNvSpPr/>
          <p:nvPr/>
        </p:nvSpPr>
        <p:spPr>
          <a:xfrm>
            <a:off x="12297251" y="3136583"/>
            <a:ext cx="30480" cy="680442"/>
          </a:xfrm>
          <a:prstGeom prst="roundRect">
            <a:avLst>
              <a:gd name="adj" fmla="val 111628"/>
            </a:avLst>
          </a:prstGeom>
          <a:solidFill>
            <a:srgbClr val="D8D4D4"/>
          </a:solidFill>
          <a:ln/>
        </p:spPr>
      </p:sp>
      <p:sp>
        <p:nvSpPr>
          <p:cNvPr id="23" name="Shape 21"/>
          <p:cNvSpPr/>
          <p:nvPr/>
        </p:nvSpPr>
        <p:spPr>
          <a:xfrm>
            <a:off x="12057340" y="2881432"/>
            <a:ext cx="510302" cy="510302"/>
          </a:xfrm>
          <a:prstGeom prst="roundRect">
            <a:avLst>
              <a:gd name="adj" fmla="val 6667"/>
            </a:avLst>
          </a:prstGeom>
          <a:solidFill>
            <a:srgbClr val="F2EEEE"/>
          </a:solidFill>
          <a:ln/>
        </p:spPr>
      </p:sp>
      <p:sp>
        <p:nvSpPr>
          <p:cNvPr id="24" name="Text 22"/>
          <p:cNvSpPr/>
          <p:nvPr/>
        </p:nvSpPr>
        <p:spPr>
          <a:xfrm>
            <a:off x="12142410" y="292393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4</a:t>
            </a:r>
            <a:endParaRPr lang="en-US" sz="2650" dirty="0"/>
          </a:p>
        </p:txBody>
      </p:sp>
      <p:sp>
        <p:nvSpPr>
          <p:cNvPr id="25" name="Text 23"/>
          <p:cNvSpPr/>
          <p:nvPr/>
        </p:nvSpPr>
        <p:spPr>
          <a:xfrm>
            <a:off x="11015305" y="4043839"/>
            <a:ext cx="2594491" cy="354330"/>
          </a:xfrm>
          <a:prstGeom prst="rect">
            <a:avLst/>
          </a:prstGeom>
          <a:noFill/>
          <a:ln/>
        </p:spPr>
        <p:txBody>
          <a:bodyPr wrap="none" lIns="0" tIns="0" rIns="0" bIns="0" rtlCol="0" anchor="t"/>
          <a:lstStyle/>
          <a:p>
            <a:pPr algn="ctr"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無料見積もり依頼</a:t>
            </a:r>
            <a:endParaRPr lang="en-US" sz="2200" dirty="0"/>
          </a:p>
        </p:txBody>
      </p:sp>
      <p:sp>
        <p:nvSpPr>
          <p:cNvPr id="26" name="Text 24"/>
          <p:cNvSpPr/>
          <p:nvPr/>
        </p:nvSpPr>
        <p:spPr>
          <a:xfrm>
            <a:off x="11015305" y="4534257"/>
            <a:ext cx="2594491" cy="725805"/>
          </a:xfrm>
          <a:prstGeom prst="rect">
            <a:avLst/>
          </a:prstGeom>
          <a:noFill/>
          <a:ln/>
        </p:spPr>
        <p:txBody>
          <a:bodyPr wrap="square" lIns="0" tIns="0" rIns="0" bIns="0" rtlCol="0" anchor="t"/>
          <a:lstStyle/>
          <a:p>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LINEやメールにて</a:t>
            </a:r>
            <a:pPr algn="ctr" indent="0" marL="0">
              <a:lnSpc>
                <a:spcPts val="2850"/>
              </a:lnSpc>
              <a:buNone/>
            </a:pPr>
            <a:r>
              <a:rPr lang="en-US" sz="1750" dirty="0">
                <a:solidFill>
                  <a:srgbClr val="4C4C4D"/>
                </a:solidFill>
                <a:latin typeface="Heebo" pitchFamily="34" charset="0"/>
                <a:ea typeface="Heebo" pitchFamily="34" charset="-122"/>
                <a:cs typeface="Heebo" pitchFamily="34" charset="-120"/>
              </a:rPr>
              <a:t>問い合わせ依頼</a:t>
            </a:r>
            <a:endParaRPr lang="en-US" sz="1750" dirty="0"/>
          </a:p>
        </p:txBody>
      </p:sp>
      <p:sp>
        <p:nvSpPr>
          <p:cNvPr id="27" name="Text 25"/>
          <p:cNvSpPr/>
          <p:nvPr/>
        </p:nvSpPr>
        <p:spPr>
          <a:xfrm>
            <a:off x="793790" y="6377107"/>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28" name="Text 26"/>
          <p:cNvSpPr/>
          <p:nvPr/>
        </p:nvSpPr>
        <p:spPr>
          <a:xfrm>
            <a:off x="793790" y="699516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※各導線の詳細については次のスライドで説明します。</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806529"/>
            <a:ext cx="7370088" cy="460772"/>
          </a:xfrm>
          <a:prstGeom prst="rect">
            <a:avLst/>
          </a:prstGeom>
          <a:noFill/>
          <a:ln/>
        </p:spPr>
        <p:txBody>
          <a:bodyPr wrap="none" lIns="0" tIns="0" rIns="0" bIns="0" rtlCol="0" anchor="t"/>
          <a:lstStyle/>
          <a:p>
            <a:pPr algn="l" indent="0" marL="0">
              <a:lnSpc>
                <a:spcPts val="3600"/>
              </a:lnSpc>
              <a:buNone/>
            </a:pPr>
            <a:r>
              <a:rPr lang="en-US" sz="2900" dirty="0">
                <a:solidFill>
                  <a:srgbClr val="152D47"/>
                </a:solidFill>
                <a:latin typeface="Crimson Pro Semi Bold" pitchFamily="34" charset="0"/>
                <a:ea typeface="Crimson Pro Semi Bold" pitchFamily="34" charset="-122"/>
                <a:cs typeface="Crimson Pro Semi Bold" pitchFamily="34" charset="-120"/>
              </a:rPr>
              <a:t>目的達成に向けた対応：バケツの穴を埋める</a:t>
            </a:r>
            <a:endParaRPr lang="en-US" sz="2900" dirty="0"/>
          </a:p>
        </p:txBody>
      </p:sp>
      <p:sp>
        <p:nvSpPr>
          <p:cNvPr id="3" name="Text 1"/>
          <p:cNvSpPr/>
          <p:nvPr/>
        </p:nvSpPr>
        <p:spPr>
          <a:xfrm>
            <a:off x="793790" y="1562100"/>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4C4C4D"/>
                </a:solidFill>
                <a:latin typeface="Heebo" pitchFamily="34" charset="0"/>
                <a:ea typeface="Heebo" pitchFamily="34" charset="-122"/>
                <a:cs typeface="Heebo" pitchFamily="34" charset="-120"/>
              </a:rPr>
              <a:t>目的を達成するためには、バケツの穴を埋めることが効率が良いです。</a:t>
            </a:r>
            <a:pPr algn="l" indent="0" marL="0">
              <a:lnSpc>
                <a:spcPts val="1850"/>
              </a:lnSpc>
              <a:buNone/>
            </a:pPr>
            <a:r>
              <a:rPr lang="en-US" sz="1150" dirty="0">
                <a:solidFill>
                  <a:srgbClr val="4C4C4D"/>
                </a:solidFill>
                <a:latin typeface="Heebo" pitchFamily="34" charset="0"/>
                <a:ea typeface="Heebo" pitchFamily="34" charset="-122"/>
                <a:cs typeface="Heebo" pitchFamily="34" charset="-120"/>
              </a:rPr>
              <a:t>問い合わせ増を目指すなら、問合せまでのお客様のフローの中で、離脱させないことが最も重要です。</a:t>
            </a:r>
            <a:endParaRPr lang="en-US" sz="1150" dirty="0"/>
          </a:p>
        </p:txBody>
      </p:sp>
      <p:pic>
        <p:nvPicPr>
          <p:cNvPr id="4" name="Image 0" descr="preencoded.png">    </p:cNvPr>
          <p:cNvPicPr>
            <a:picLocks noChangeAspect="1"/>
          </p:cNvPicPr>
          <p:nvPr/>
        </p:nvPicPr>
        <p:blipFill>
          <a:blip r:embed="rId1"/>
          <a:stretch>
            <a:fillRect/>
          </a:stretch>
        </p:blipFill>
        <p:spPr>
          <a:xfrm>
            <a:off x="793790" y="2365296"/>
            <a:ext cx="4121944" cy="4121944"/>
          </a:xfrm>
          <a:prstGeom prst="rect">
            <a:avLst/>
          </a:prstGeom>
        </p:spPr>
      </p:pic>
      <p:sp>
        <p:nvSpPr>
          <p:cNvPr id="5" name="Text 2"/>
          <p:cNvSpPr/>
          <p:nvPr/>
        </p:nvSpPr>
        <p:spPr>
          <a:xfrm>
            <a:off x="793790" y="6653093"/>
            <a:ext cx="6341626" cy="235744"/>
          </a:xfrm>
          <a:prstGeom prst="rect">
            <a:avLst/>
          </a:prstGeom>
          <a:noFill/>
          <a:ln/>
        </p:spPr>
        <p:txBody>
          <a:bodyPr wrap="none" lIns="0" tIns="0" rIns="0" bIns="0" rtlCol="0" anchor="t"/>
          <a:lstStyle/>
          <a:p>
            <a:pPr algn="l" indent="0" marL="0">
              <a:lnSpc>
                <a:spcPts val="1850"/>
              </a:lnSpc>
              <a:buNone/>
            </a:pPr>
            <a:r>
              <a:rPr lang="en-US" sz="1150" dirty="0">
                <a:solidFill>
                  <a:srgbClr val="4C4C4D"/>
                </a:solidFill>
                <a:latin typeface="Heebo" pitchFamily="34" charset="0"/>
                <a:ea typeface="Heebo" pitchFamily="34" charset="-122"/>
                <a:cs typeface="Heebo" pitchFamily="34" charset="-120"/>
              </a:rPr>
              <a:t>従来のサイト：せっかく集客しても離脱ポイントが多く、問い合わせに至らない</a:t>
            </a:r>
            <a:endParaRPr lang="en-US" sz="1150" dirty="0"/>
          </a:p>
        </p:txBody>
      </p:sp>
      <p:pic>
        <p:nvPicPr>
          <p:cNvPr id="6" name="Image 1" descr="preencoded.png">    </p:cNvPr>
          <p:cNvPicPr>
            <a:picLocks noChangeAspect="1"/>
          </p:cNvPicPr>
          <p:nvPr/>
        </p:nvPicPr>
        <p:blipFill>
          <a:blip r:embed="rId2"/>
          <a:stretch>
            <a:fillRect/>
          </a:stretch>
        </p:blipFill>
        <p:spPr>
          <a:xfrm>
            <a:off x="7502604" y="2365296"/>
            <a:ext cx="4121944" cy="4121944"/>
          </a:xfrm>
          <a:prstGeom prst="rect">
            <a:avLst/>
          </a:prstGeom>
        </p:spPr>
      </p:pic>
      <p:sp>
        <p:nvSpPr>
          <p:cNvPr id="7" name="Text 3"/>
          <p:cNvSpPr/>
          <p:nvPr/>
        </p:nvSpPr>
        <p:spPr>
          <a:xfrm>
            <a:off x="7502604" y="6653093"/>
            <a:ext cx="6341626" cy="235744"/>
          </a:xfrm>
          <a:prstGeom prst="rect">
            <a:avLst/>
          </a:prstGeom>
          <a:noFill/>
          <a:ln/>
        </p:spPr>
        <p:txBody>
          <a:bodyPr wrap="none" lIns="0" tIns="0" rIns="0" bIns="0" rtlCol="0" anchor="t"/>
          <a:lstStyle/>
          <a:p>
            <a:pPr algn="l" indent="0" marL="0">
              <a:lnSpc>
                <a:spcPts val="1850"/>
              </a:lnSpc>
              <a:buNone/>
            </a:pPr>
            <a:r>
              <a:rPr lang="en-US" sz="1150" dirty="0">
                <a:solidFill>
                  <a:srgbClr val="4C4C4D"/>
                </a:solidFill>
                <a:latin typeface="Heebo" pitchFamily="34" charset="0"/>
                <a:ea typeface="Heebo" pitchFamily="34" charset="-122"/>
                <a:cs typeface="Heebo" pitchFamily="34" charset="-120"/>
              </a:rPr>
              <a:t>新サイト：離脱要因を排除し、訪問者を確実に問い合わせまで導く</a:t>
            </a:r>
            <a:endParaRPr lang="en-US" sz="1150" dirty="0"/>
          </a:p>
        </p:txBody>
      </p:sp>
      <p:sp>
        <p:nvSpPr>
          <p:cNvPr id="8" name="Text 4"/>
          <p:cNvSpPr/>
          <p:nvPr/>
        </p:nvSpPr>
        <p:spPr>
          <a:xfrm>
            <a:off x="793790" y="7187327"/>
            <a:ext cx="13042821" cy="235744"/>
          </a:xfrm>
          <a:prstGeom prst="rect">
            <a:avLst/>
          </a:prstGeom>
          <a:noFill/>
          <a:ln/>
        </p:spPr>
        <p:txBody>
          <a:bodyPr wrap="none" lIns="0" tIns="0" rIns="0" bIns="0" rtlCol="0" anchor="t"/>
          <a:lstStyle/>
          <a:p>
            <a:pPr algn="l" indent="0" marL="0">
              <a:lnSpc>
                <a:spcPts val="1850"/>
              </a:lnSpc>
              <a:buNone/>
            </a:pPr>
            <a:r>
              <a:rPr lang="en-US" sz="1150" dirty="0">
                <a:solidFill>
                  <a:srgbClr val="4C4C4D"/>
                </a:solidFill>
                <a:latin typeface="Heebo" pitchFamily="34" charset="0"/>
                <a:ea typeface="Heebo" pitchFamily="34" charset="-122"/>
                <a:cs typeface="Heebo" pitchFamily="34" charset="-120"/>
              </a:rPr>
              <a:t>集客だけでなく、離脱防止が問い合わせ増の鍵</a:t>
            </a:r>
            <a:endParaRPr lang="en-US" sz="11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653058" y="514112"/>
            <a:ext cx="5138142" cy="378976"/>
          </a:xfrm>
          <a:prstGeom prst="rect">
            <a:avLst/>
          </a:prstGeom>
          <a:noFill/>
          <a:ln/>
        </p:spPr>
        <p:txBody>
          <a:bodyPr wrap="none" lIns="0" tIns="0" rIns="0" bIns="0" rtlCol="0" anchor="t"/>
          <a:lstStyle/>
          <a:p>
            <a:pPr algn="l" indent="0" marL="0">
              <a:lnSpc>
                <a:spcPts val="2950"/>
              </a:lnSpc>
              <a:buNone/>
            </a:pPr>
            <a:r>
              <a:rPr lang="en-US" sz="2350" dirty="0">
                <a:solidFill>
                  <a:srgbClr val="152D47"/>
                </a:solidFill>
                <a:latin typeface="Crimson Pro Semi Bold" pitchFamily="34" charset="0"/>
                <a:ea typeface="Crimson Pro Semi Bold" pitchFamily="34" charset="-122"/>
                <a:cs typeface="Crimson Pro Semi Bold" pitchFamily="34" charset="-120"/>
              </a:rPr>
              <a:t>コンバージョンファネル：離脱の現実</a:t>
            </a:r>
            <a:endParaRPr lang="en-US" sz="2350" dirty="0"/>
          </a:p>
        </p:txBody>
      </p:sp>
      <p:sp>
        <p:nvSpPr>
          <p:cNvPr id="3" name="Text 1"/>
          <p:cNvSpPr/>
          <p:nvPr/>
        </p:nvSpPr>
        <p:spPr>
          <a:xfrm>
            <a:off x="653058" y="1135618"/>
            <a:ext cx="13324284" cy="194072"/>
          </a:xfrm>
          <a:prstGeom prst="rect">
            <a:avLst/>
          </a:prstGeom>
          <a:noFill/>
          <a:ln/>
        </p:spPr>
        <p:txBody>
          <a:bodyPr wrap="none" lIns="0" tIns="0" rIns="0" bIns="0" rtlCol="0" anchor="t"/>
          <a:lstStyle/>
          <a:p>
            <a:pPr algn="l" indent="0" marL="0">
              <a:lnSpc>
                <a:spcPts val="1500"/>
              </a:lnSpc>
              <a:buNone/>
            </a:pPr>
            <a:r>
              <a:rPr lang="en-US" sz="950" dirty="0">
                <a:solidFill>
                  <a:srgbClr val="4C4C4D"/>
                </a:solidFill>
                <a:latin typeface="Heebo" pitchFamily="34" charset="0"/>
                <a:ea typeface="Heebo" pitchFamily="34" charset="-122"/>
                <a:cs typeface="Heebo" pitchFamily="34" charset="-120"/>
              </a:rPr>
              <a:t>ウェブサイトに流入した訪問者が、どのようにして問い合わせに至るまでに離脱していくのかをファネル形式で視覚化します。</a:t>
            </a:r>
            <a:endParaRPr lang="en-US" sz="950" dirty="0"/>
          </a:p>
        </p:txBody>
      </p:sp>
      <p:pic>
        <p:nvPicPr>
          <p:cNvPr id="4" name="Image 0" descr="preencoded.png">    </p:cNvPr>
          <p:cNvPicPr>
            <a:picLocks noChangeAspect="1"/>
          </p:cNvPicPr>
          <p:nvPr/>
        </p:nvPicPr>
        <p:blipFill>
          <a:blip r:embed="rId1"/>
          <a:stretch>
            <a:fillRect/>
          </a:stretch>
        </p:blipFill>
        <p:spPr>
          <a:xfrm>
            <a:off x="686276" y="1466136"/>
            <a:ext cx="6595467" cy="1159550"/>
          </a:xfrm>
          <a:prstGeom prst="rect">
            <a:avLst/>
          </a:prstGeom>
        </p:spPr>
      </p:pic>
      <p:sp>
        <p:nvSpPr>
          <p:cNvPr id="5" name="Text 2"/>
          <p:cNvSpPr/>
          <p:nvPr/>
        </p:nvSpPr>
        <p:spPr>
          <a:xfrm>
            <a:off x="3898702" y="1939290"/>
            <a:ext cx="170497" cy="213122"/>
          </a:xfrm>
          <a:prstGeom prst="rect">
            <a:avLst/>
          </a:prstGeom>
          <a:noFill/>
          <a:ln/>
        </p:spPr>
        <p:txBody>
          <a:bodyPr wrap="none" lIns="0" tIns="0" rIns="0" bIns="0" rtlCol="0" anchor="t"/>
          <a:lstStyle/>
          <a:p>
            <a:pPr algn="ctr" indent="0" marL="0">
              <a:lnSpc>
                <a:spcPts val="2100"/>
              </a:lnSpc>
              <a:buNone/>
            </a:pPr>
            <a:r>
              <a:rPr lang="en-US" sz="1300" dirty="0">
                <a:solidFill>
                  <a:srgbClr val="4C4C4D"/>
                </a:solidFill>
                <a:latin typeface="Crimson Pro Semi Bold" pitchFamily="34" charset="0"/>
                <a:ea typeface="Crimson Pro Semi Bold" pitchFamily="34" charset="-122"/>
                <a:cs typeface="Crimson Pro Semi Bold" pitchFamily="34" charset="-120"/>
              </a:rPr>
              <a:t>1</a:t>
            </a:r>
            <a:endParaRPr lang="en-US" sz="1300" dirty="0"/>
          </a:p>
        </p:txBody>
      </p:sp>
      <p:sp>
        <p:nvSpPr>
          <p:cNvPr id="6" name="Text 3"/>
          <p:cNvSpPr/>
          <p:nvPr/>
        </p:nvSpPr>
        <p:spPr>
          <a:xfrm>
            <a:off x="7402949" y="1817727"/>
            <a:ext cx="878562" cy="189428"/>
          </a:xfrm>
          <a:prstGeom prst="rect">
            <a:avLst/>
          </a:prstGeom>
          <a:noFill/>
          <a:ln/>
        </p:spPr>
        <p:txBody>
          <a:bodyPr wrap="none" lIns="0" tIns="0" rIns="0" bIns="0" rtlCol="0" anchor="t"/>
          <a:lstStyle/>
          <a:p>
            <a:pPr algn="l" indent="0" marL="0">
              <a:lnSpc>
                <a:spcPts val="1450"/>
              </a:lnSpc>
              <a:buNone/>
            </a:pPr>
            <a:r>
              <a:rPr lang="en-US" sz="1150" dirty="0">
                <a:solidFill>
                  <a:srgbClr val="4C4C4D"/>
                </a:solidFill>
                <a:latin typeface="Crimson Pro Semi Bold" pitchFamily="34" charset="0"/>
                <a:ea typeface="Crimson Pro Semi Bold" pitchFamily="34" charset="-122"/>
                <a:cs typeface="Crimson Pro Semi Bold" pitchFamily="34" charset="-120"/>
              </a:rPr>
              <a:t>HP流入</a:t>
            </a:r>
            <a:endParaRPr lang="en-US" sz="1150" dirty="0"/>
          </a:p>
        </p:txBody>
      </p:sp>
      <p:sp>
        <p:nvSpPr>
          <p:cNvPr id="7" name="Text 4"/>
          <p:cNvSpPr/>
          <p:nvPr/>
        </p:nvSpPr>
        <p:spPr>
          <a:xfrm>
            <a:off x="7402949" y="2079903"/>
            <a:ext cx="878562" cy="194072"/>
          </a:xfrm>
          <a:prstGeom prst="rect">
            <a:avLst/>
          </a:prstGeom>
          <a:noFill/>
          <a:ln/>
        </p:spPr>
        <p:txBody>
          <a:bodyPr wrap="none" lIns="0" tIns="0" rIns="0" bIns="0" rtlCol="0" anchor="t"/>
          <a:lstStyle/>
          <a:p>
            <a:pPr algn="l" indent="0" marL="0">
              <a:lnSpc>
                <a:spcPts val="1500"/>
              </a:lnSpc>
              <a:buNone/>
            </a:pPr>
            <a:r>
              <a:rPr lang="en-US" sz="950" dirty="0">
                <a:solidFill>
                  <a:srgbClr val="4C4C4D"/>
                </a:solidFill>
                <a:latin typeface="Heebo" pitchFamily="34" charset="0"/>
                <a:ea typeface="Heebo" pitchFamily="34" charset="-122"/>
                <a:cs typeface="Heebo" pitchFamily="34" charset="-120"/>
              </a:rPr>
              <a:t>1000人の訪問者</a:t>
            </a:r>
            <a:endParaRPr lang="en-US" sz="950" dirty="0"/>
          </a:p>
        </p:txBody>
      </p:sp>
      <p:pic>
        <p:nvPicPr>
          <p:cNvPr id="8" name="Image 1" descr="preencoded.png">    </p:cNvPr>
          <p:cNvPicPr>
            <a:picLocks noChangeAspect="1"/>
          </p:cNvPicPr>
          <p:nvPr/>
        </p:nvPicPr>
        <p:blipFill>
          <a:blip r:embed="rId2"/>
          <a:stretch>
            <a:fillRect/>
          </a:stretch>
        </p:blipFill>
        <p:spPr>
          <a:xfrm>
            <a:off x="1345883" y="2655927"/>
            <a:ext cx="5276374" cy="1159550"/>
          </a:xfrm>
          <a:prstGeom prst="rect">
            <a:avLst/>
          </a:prstGeom>
        </p:spPr>
      </p:pic>
      <p:sp>
        <p:nvSpPr>
          <p:cNvPr id="9" name="Text 5"/>
          <p:cNvSpPr/>
          <p:nvPr/>
        </p:nvSpPr>
        <p:spPr>
          <a:xfrm>
            <a:off x="3898821" y="3129082"/>
            <a:ext cx="170497" cy="213122"/>
          </a:xfrm>
          <a:prstGeom prst="rect">
            <a:avLst/>
          </a:prstGeom>
          <a:noFill/>
          <a:ln/>
        </p:spPr>
        <p:txBody>
          <a:bodyPr wrap="none" lIns="0" tIns="0" rIns="0" bIns="0" rtlCol="0" anchor="t"/>
          <a:lstStyle/>
          <a:p>
            <a:pPr algn="ctr" indent="0" marL="0">
              <a:lnSpc>
                <a:spcPts val="2100"/>
              </a:lnSpc>
              <a:buNone/>
            </a:pPr>
            <a:r>
              <a:rPr lang="en-US" sz="1300" dirty="0">
                <a:solidFill>
                  <a:srgbClr val="4C4C4D"/>
                </a:solidFill>
                <a:latin typeface="Crimson Pro Semi Bold" pitchFamily="34" charset="0"/>
                <a:ea typeface="Crimson Pro Semi Bold" pitchFamily="34" charset="-122"/>
                <a:cs typeface="Crimson Pro Semi Bold" pitchFamily="34" charset="-120"/>
              </a:rPr>
              <a:t>2</a:t>
            </a:r>
            <a:endParaRPr lang="en-US" sz="1300" dirty="0"/>
          </a:p>
        </p:txBody>
      </p:sp>
      <p:sp>
        <p:nvSpPr>
          <p:cNvPr id="10" name="Text 6"/>
          <p:cNvSpPr/>
          <p:nvPr/>
        </p:nvSpPr>
        <p:spPr>
          <a:xfrm>
            <a:off x="6743462" y="2874169"/>
            <a:ext cx="1516142" cy="189428"/>
          </a:xfrm>
          <a:prstGeom prst="rect">
            <a:avLst/>
          </a:prstGeom>
          <a:noFill/>
          <a:ln/>
        </p:spPr>
        <p:txBody>
          <a:bodyPr wrap="none" lIns="0" tIns="0" rIns="0" bIns="0" rtlCol="0" anchor="t"/>
          <a:lstStyle/>
          <a:p>
            <a:pPr algn="l" indent="0" marL="0">
              <a:lnSpc>
                <a:spcPts val="1450"/>
              </a:lnSpc>
              <a:buNone/>
            </a:pPr>
            <a:r>
              <a:rPr lang="en-US" sz="1150" dirty="0">
                <a:solidFill>
                  <a:srgbClr val="4C4C4D"/>
                </a:solidFill>
                <a:latin typeface="Crimson Pro Semi Bold" pitchFamily="34" charset="0"/>
                <a:ea typeface="Crimson Pro Semi Bold" pitchFamily="34" charset="-122"/>
                <a:cs typeface="Crimson Pro Semi Bold" pitchFamily="34" charset="-120"/>
              </a:rPr>
              <a:t>興味・関心</a:t>
            </a:r>
            <a:endParaRPr lang="en-US" sz="1150" dirty="0"/>
          </a:p>
        </p:txBody>
      </p:sp>
      <p:sp>
        <p:nvSpPr>
          <p:cNvPr id="11" name="Text 7"/>
          <p:cNvSpPr/>
          <p:nvPr/>
        </p:nvSpPr>
        <p:spPr>
          <a:xfrm>
            <a:off x="6743462" y="3136344"/>
            <a:ext cx="3027759" cy="194072"/>
          </a:xfrm>
          <a:prstGeom prst="rect">
            <a:avLst/>
          </a:prstGeom>
          <a:noFill/>
          <a:ln/>
        </p:spPr>
        <p:txBody>
          <a:bodyPr wrap="none" lIns="0" tIns="0" rIns="0" bIns="0" rtlCol="0" anchor="t"/>
          <a:lstStyle/>
          <a:p>
            <a:pPr algn="l" indent="0" marL="0">
              <a:lnSpc>
                <a:spcPts val="1500"/>
              </a:lnSpc>
              <a:buNone/>
            </a:pPr>
            <a:r>
              <a:rPr lang="en-US" sz="950" dirty="0">
                <a:solidFill>
                  <a:srgbClr val="4C4C4D"/>
                </a:solidFill>
                <a:latin typeface="Heebo" pitchFamily="34" charset="0"/>
                <a:ea typeface="Heebo" pitchFamily="34" charset="-122"/>
                <a:cs typeface="Heebo" pitchFamily="34" charset="-120"/>
              </a:rPr>
              <a:t>300人に減少</a:t>
            </a:r>
            <a:endParaRPr lang="en-US" sz="950" dirty="0"/>
          </a:p>
        </p:txBody>
      </p:sp>
      <p:sp>
        <p:nvSpPr>
          <p:cNvPr id="12" name="Text 8"/>
          <p:cNvSpPr/>
          <p:nvPr/>
        </p:nvSpPr>
        <p:spPr>
          <a:xfrm>
            <a:off x="6743462" y="3403163"/>
            <a:ext cx="3027759" cy="194072"/>
          </a:xfrm>
          <a:prstGeom prst="rect">
            <a:avLst/>
          </a:prstGeom>
          <a:noFill/>
          <a:ln/>
        </p:spPr>
        <p:txBody>
          <a:bodyPr wrap="none" lIns="0" tIns="0" rIns="0" bIns="0" rtlCol="0" anchor="t"/>
          <a:lstStyle/>
          <a:p>
            <a:pPr algn="l" indent="0" marL="0">
              <a:lnSpc>
                <a:spcPts val="1500"/>
              </a:lnSpc>
              <a:buNone/>
            </a:pPr>
            <a:r>
              <a:rPr lang="en-US" sz="950" dirty="0">
                <a:solidFill>
                  <a:srgbClr val="4C4C4D"/>
                </a:solidFill>
                <a:latin typeface="Heebo" pitchFamily="34" charset="0"/>
                <a:ea typeface="Heebo" pitchFamily="34" charset="-122"/>
                <a:cs typeface="Heebo" pitchFamily="34" charset="-120"/>
              </a:rPr>
              <a:t>離脱理由：情報が分かりにくい、求めている情報がない</a:t>
            </a:r>
            <a:endParaRPr lang="en-US" sz="950" dirty="0"/>
          </a:p>
        </p:txBody>
      </p:sp>
      <p:sp>
        <p:nvSpPr>
          <p:cNvPr id="13" name="Shape 9"/>
          <p:cNvSpPr/>
          <p:nvPr/>
        </p:nvSpPr>
        <p:spPr>
          <a:xfrm>
            <a:off x="6652498" y="2636996"/>
            <a:ext cx="7294602" cy="7620"/>
          </a:xfrm>
          <a:prstGeom prst="roundRect">
            <a:avLst>
              <a:gd name="adj" fmla="val 238774"/>
            </a:avLst>
          </a:prstGeom>
          <a:solidFill>
            <a:srgbClr val="D8D4D4"/>
          </a:solidFill>
          <a:ln/>
        </p:spPr>
      </p:sp>
      <p:pic>
        <p:nvPicPr>
          <p:cNvPr id="14" name="Image 2" descr="preencoded.png">    </p:cNvPr>
          <p:cNvPicPr>
            <a:picLocks noChangeAspect="1"/>
          </p:cNvPicPr>
          <p:nvPr/>
        </p:nvPicPr>
        <p:blipFill>
          <a:blip r:embed="rId3"/>
          <a:stretch>
            <a:fillRect/>
          </a:stretch>
        </p:blipFill>
        <p:spPr>
          <a:xfrm>
            <a:off x="2005370" y="3845719"/>
            <a:ext cx="3957280" cy="1159550"/>
          </a:xfrm>
          <a:prstGeom prst="rect">
            <a:avLst/>
          </a:prstGeom>
        </p:spPr>
      </p:pic>
      <p:sp>
        <p:nvSpPr>
          <p:cNvPr id="15" name="Text 10"/>
          <p:cNvSpPr/>
          <p:nvPr/>
        </p:nvSpPr>
        <p:spPr>
          <a:xfrm>
            <a:off x="3898702" y="4318873"/>
            <a:ext cx="170497" cy="213122"/>
          </a:xfrm>
          <a:prstGeom prst="rect">
            <a:avLst/>
          </a:prstGeom>
          <a:noFill/>
          <a:ln/>
        </p:spPr>
        <p:txBody>
          <a:bodyPr wrap="none" lIns="0" tIns="0" rIns="0" bIns="0" rtlCol="0" anchor="t"/>
          <a:lstStyle/>
          <a:p>
            <a:pPr algn="ctr" indent="0" marL="0">
              <a:lnSpc>
                <a:spcPts val="2100"/>
              </a:lnSpc>
              <a:buNone/>
            </a:pPr>
            <a:r>
              <a:rPr lang="en-US" sz="1300" dirty="0">
                <a:solidFill>
                  <a:srgbClr val="4C4C4D"/>
                </a:solidFill>
                <a:latin typeface="Crimson Pro Semi Bold" pitchFamily="34" charset="0"/>
                <a:ea typeface="Crimson Pro Semi Bold" pitchFamily="34" charset="-122"/>
                <a:cs typeface="Crimson Pro Semi Bold" pitchFamily="34" charset="-120"/>
              </a:rPr>
              <a:t>3</a:t>
            </a:r>
            <a:endParaRPr lang="en-US" sz="1300" dirty="0"/>
          </a:p>
        </p:txBody>
      </p:sp>
      <p:sp>
        <p:nvSpPr>
          <p:cNvPr id="16" name="Text 11"/>
          <p:cNvSpPr/>
          <p:nvPr/>
        </p:nvSpPr>
        <p:spPr>
          <a:xfrm>
            <a:off x="6083856" y="4063960"/>
            <a:ext cx="1516142" cy="189428"/>
          </a:xfrm>
          <a:prstGeom prst="rect">
            <a:avLst/>
          </a:prstGeom>
          <a:noFill/>
          <a:ln/>
        </p:spPr>
        <p:txBody>
          <a:bodyPr wrap="none" lIns="0" tIns="0" rIns="0" bIns="0" rtlCol="0" anchor="t"/>
          <a:lstStyle/>
          <a:p>
            <a:pPr algn="l" indent="0" marL="0">
              <a:lnSpc>
                <a:spcPts val="1450"/>
              </a:lnSpc>
              <a:buNone/>
            </a:pPr>
            <a:r>
              <a:rPr lang="en-US" sz="1150" dirty="0">
                <a:solidFill>
                  <a:srgbClr val="4C4C4D"/>
                </a:solidFill>
                <a:latin typeface="Crimson Pro Semi Bold" pitchFamily="34" charset="0"/>
                <a:ea typeface="Crimson Pro Semi Bold" pitchFamily="34" charset="-122"/>
                <a:cs typeface="Crimson Pro Semi Bold" pitchFamily="34" charset="-120"/>
              </a:rPr>
              <a:t>検討・比較</a:t>
            </a:r>
            <a:endParaRPr lang="en-US" sz="1150" dirty="0"/>
          </a:p>
        </p:txBody>
      </p:sp>
      <p:sp>
        <p:nvSpPr>
          <p:cNvPr id="17" name="Text 12"/>
          <p:cNvSpPr/>
          <p:nvPr/>
        </p:nvSpPr>
        <p:spPr>
          <a:xfrm>
            <a:off x="6083856" y="4326136"/>
            <a:ext cx="2544128" cy="194072"/>
          </a:xfrm>
          <a:prstGeom prst="rect">
            <a:avLst/>
          </a:prstGeom>
          <a:noFill/>
          <a:ln/>
        </p:spPr>
        <p:txBody>
          <a:bodyPr wrap="none" lIns="0" tIns="0" rIns="0" bIns="0" rtlCol="0" anchor="t"/>
          <a:lstStyle/>
          <a:p>
            <a:pPr algn="l" indent="0" marL="0">
              <a:lnSpc>
                <a:spcPts val="1500"/>
              </a:lnSpc>
              <a:buNone/>
            </a:pPr>
            <a:r>
              <a:rPr lang="en-US" sz="950" dirty="0">
                <a:solidFill>
                  <a:srgbClr val="4C4C4D"/>
                </a:solidFill>
                <a:latin typeface="Heebo" pitchFamily="34" charset="0"/>
                <a:ea typeface="Heebo" pitchFamily="34" charset="-122"/>
                <a:cs typeface="Heebo" pitchFamily="34" charset="-120"/>
              </a:rPr>
              <a:t>100人に減少</a:t>
            </a:r>
            <a:endParaRPr lang="en-US" sz="950" dirty="0"/>
          </a:p>
        </p:txBody>
      </p:sp>
      <p:sp>
        <p:nvSpPr>
          <p:cNvPr id="18" name="Text 13"/>
          <p:cNvSpPr/>
          <p:nvPr/>
        </p:nvSpPr>
        <p:spPr>
          <a:xfrm>
            <a:off x="6083856" y="4592955"/>
            <a:ext cx="2544128" cy="194072"/>
          </a:xfrm>
          <a:prstGeom prst="rect">
            <a:avLst/>
          </a:prstGeom>
          <a:noFill/>
          <a:ln/>
        </p:spPr>
        <p:txBody>
          <a:bodyPr wrap="none" lIns="0" tIns="0" rIns="0" bIns="0" rtlCol="0" anchor="t"/>
          <a:lstStyle/>
          <a:p>
            <a:pPr algn="l" indent="0" marL="0">
              <a:lnSpc>
                <a:spcPts val="1500"/>
              </a:lnSpc>
              <a:buNone/>
            </a:pPr>
            <a:r>
              <a:rPr lang="en-US" sz="950" dirty="0">
                <a:solidFill>
                  <a:srgbClr val="4C4C4D"/>
                </a:solidFill>
                <a:latin typeface="Heebo" pitchFamily="34" charset="0"/>
                <a:ea typeface="Heebo" pitchFamily="34" charset="-122"/>
                <a:cs typeface="Heebo" pitchFamily="34" charset="-120"/>
              </a:rPr>
              <a:t>離脱理由：他社との違いが不明、信頼性に不安</a:t>
            </a:r>
            <a:endParaRPr lang="en-US" sz="950" dirty="0"/>
          </a:p>
        </p:txBody>
      </p:sp>
      <p:sp>
        <p:nvSpPr>
          <p:cNvPr id="19" name="Shape 14"/>
          <p:cNvSpPr/>
          <p:nvPr/>
        </p:nvSpPr>
        <p:spPr>
          <a:xfrm>
            <a:off x="5992892" y="3826788"/>
            <a:ext cx="7954208" cy="7620"/>
          </a:xfrm>
          <a:prstGeom prst="roundRect">
            <a:avLst>
              <a:gd name="adj" fmla="val 238774"/>
            </a:avLst>
          </a:prstGeom>
          <a:solidFill>
            <a:srgbClr val="D8D4D4"/>
          </a:solidFill>
          <a:ln/>
        </p:spPr>
      </p:sp>
      <p:pic>
        <p:nvPicPr>
          <p:cNvPr id="20" name="Image 3" descr="preencoded.png">    </p:cNvPr>
          <p:cNvPicPr>
            <a:picLocks noChangeAspect="1"/>
          </p:cNvPicPr>
          <p:nvPr/>
        </p:nvPicPr>
        <p:blipFill>
          <a:blip r:embed="rId4"/>
          <a:stretch>
            <a:fillRect/>
          </a:stretch>
        </p:blipFill>
        <p:spPr>
          <a:xfrm>
            <a:off x="2664976" y="5035510"/>
            <a:ext cx="2638187" cy="1159550"/>
          </a:xfrm>
          <a:prstGeom prst="rect">
            <a:avLst/>
          </a:prstGeom>
        </p:spPr>
      </p:pic>
      <p:sp>
        <p:nvSpPr>
          <p:cNvPr id="21" name="Text 15"/>
          <p:cNvSpPr/>
          <p:nvPr/>
        </p:nvSpPr>
        <p:spPr>
          <a:xfrm>
            <a:off x="3898821" y="5508665"/>
            <a:ext cx="170497" cy="213122"/>
          </a:xfrm>
          <a:prstGeom prst="rect">
            <a:avLst/>
          </a:prstGeom>
          <a:noFill/>
          <a:ln/>
        </p:spPr>
        <p:txBody>
          <a:bodyPr wrap="none" lIns="0" tIns="0" rIns="0" bIns="0" rtlCol="0" anchor="t"/>
          <a:lstStyle/>
          <a:p>
            <a:pPr algn="ctr" indent="0" marL="0">
              <a:lnSpc>
                <a:spcPts val="2100"/>
              </a:lnSpc>
              <a:buNone/>
            </a:pPr>
            <a:r>
              <a:rPr lang="en-US" sz="1300" dirty="0">
                <a:solidFill>
                  <a:srgbClr val="4C4C4D"/>
                </a:solidFill>
                <a:latin typeface="Crimson Pro Semi Bold" pitchFamily="34" charset="0"/>
                <a:ea typeface="Crimson Pro Semi Bold" pitchFamily="34" charset="-122"/>
                <a:cs typeface="Crimson Pro Semi Bold" pitchFamily="34" charset="-120"/>
              </a:rPr>
              <a:t>4</a:t>
            </a:r>
            <a:endParaRPr lang="en-US" sz="1300" dirty="0"/>
          </a:p>
        </p:txBody>
      </p:sp>
      <p:sp>
        <p:nvSpPr>
          <p:cNvPr id="22" name="Text 16"/>
          <p:cNvSpPr/>
          <p:nvPr/>
        </p:nvSpPr>
        <p:spPr>
          <a:xfrm>
            <a:off x="5424368" y="5156716"/>
            <a:ext cx="1516142" cy="189428"/>
          </a:xfrm>
          <a:prstGeom prst="rect">
            <a:avLst/>
          </a:prstGeom>
          <a:noFill/>
          <a:ln/>
        </p:spPr>
        <p:txBody>
          <a:bodyPr wrap="none" lIns="0" tIns="0" rIns="0" bIns="0" rtlCol="0" anchor="t"/>
          <a:lstStyle/>
          <a:p>
            <a:pPr algn="l" indent="0" marL="0">
              <a:lnSpc>
                <a:spcPts val="1450"/>
              </a:lnSpc>
              <a:buNone/>
            </a:pPr>
            <a:r>
              <a:rPr lang="en-US" sz="1150" dirty="0">
                <a:solidFill>
                  <a:srgbClr val="4C4C4D"/>
                </a:solidFill>
                <a:latin typeface="Crimson Pro Semi Bold" pitchFamily="34" charset="0"/>
                <a:ea typeface="Crimson Pro Semi Bold" pitchFamily="34" charset="-122"/>
                <a:cs typeface="Crimson Pro Semi Bold" pitchFamily="34" charset="-120"/>
              </a:rPr>
              <a:t>問い合わせ意向</a:t>
            </a:r>
            <a:endParaRPr lang="en-US" sz="1150" dirty="0"/>
          </a:p>
        </p:txBody>
      </p:sp>
      <p:sp>
        <p:nvSpPr>
          <p:cNvPr id="23" name="Text 17"/>
          <p:cNvSpPr/>
          <p:nvPr/>
        </p:nvSpPr>
        <p:spPr>
          <a:xfrm>
            <a:off x="5424368" y="5418892"/>
            <a:ext cx="3393877" cy="194072"/>
          </a:xfrm>
          <a:prstGeom prst="rect">
            <a:avLst/>
          </a:prstGeom>
          <a:noFill/>
          <a:ln/>
        </p:spPr>
        <p:txBody>
          <a:bodyPr wrap="none" lIns="0" tIns="0" rIns="0" bIns="0" rtlCol="0" anchor="t"/>
          <a:lstStyle/>
          <a:p>
            <a:pPr algn="l" indent="0" marL="0">
              <a:lnSpc>
                <a:spcPts val="1500"/>
              </a:lnSpc>
              <a:buNone/>
            </a:pPr>
            <a:r>
              <a:rPr lang="en-US" sz="950" dirty="0">
                <a:solidFill>
                  <a:srgbClr val="4C4C4D"/>
                </a:solidFill>
                <a:latin typeface="Heebo" pitchFamily="34" charset="0"/>
                <a:ea typeface="Heebo" pitchFamily="34" charset="-122"/>
                <a:cs typeface="Heebo" pitchFamily="34" charset="-120"/>
              </a:rPr>
              <a:t>30人に減少</a:t>
            </a:r>
            <a:endParaRPr lang="en-US" sz="950" dirty="0"/>
          </a:p>
        </p:txBody>
      </p:sp>
      <p:sp>
        <p:nvSpPr>
          <p:cNvPr id="24" name="Text 18"/>
          <p:cNvSpPr/>
          <p:nvPr/>
        </p:nvSpPr>
        <p:spPr>
          <a:xfrm>
            <a:off x="5424368" y="5685711"/>
            <a:ext cx="3393877" cy="388144"/>
          </a:xfrm>
          <a:prstGeom prst="rect">
            <a:avLst/>
          </a:prstGeom>
          <a:noFill/>
          <a:ln/>
        </p:spPr>
        <p:txBody>
          <a:bodyPr wrap="square" lIns="0" tIns="0" rIns="0" bIns="0" rtlCol="0" anchor="t"/>
          <a:lstStyle/>
          <a:p>
            <a:pPr algn="l" indent="0" marL="0">
              <a:lnSpc>
                <a:spcPts val="1500"/>
              </a:lnSpc>
              <a:buNone/>
            </a:pPr>
            <a:r>
              <a:rPr lang="en-US" sz="950" dirty="0">
                <a:solidFill>
                  <a:srgbClr val="4C4C4D"/>
                </a:solidFill>
                <a:latin typeface="Heebo" pitchFamily="34" charset="0"/>
                <a:ea typeface="Heebo" pitchFamily="34" charset="-122"/>
                <a:cs typeface="Heebo" pitchFamily="34" charset="-120"/>
              </a:rPr>
              <a:t>離脱理由：問い合わせ方法が分からない、営業されそうで不安</a:t>
            </a:r>
            <a:pPr algn="l" indent="0" marL="0">
              <a:lnSpc>
                <a:spcPts val="1500"/>
              </a:lnSpc>
              <a:buNone/>
            </a:pPr>
            <a:r>
              <a:rPr lang="en-US" sz="950" dirty="0">
                <a:solidFill>
                  <a:srgbClr val="4C4C4D"/>
                </a:solidFill>
                <a:latin typeface="Heebo" pitchFamily="34" charset="0"/>
                <a:ea typeface="Heebo" pitchFamily="34" charset="-122"/>
                <a:cs typeface="Heebo" pitchFamily="34" charset="-120"/>
              </a:rPr>
              <a:t>　　　　　フォームへの入力が面倒</a:t>
            </a:r>
            <a:endParaRPr lang="en-US" sz="950" dirty="0"/>
          </a:p>
        </p:txBody>
      </p:sp>
      <p:sp>
        <p:nvSpPr>
          <p:cNvPr id="25" name="Shape 19"/>
          <p:cNvSpPr/>
          <p:nvPr/>
        </p:nvSpPr>
        <p:spPr>
          <a:xfrm>
            <a:off x="5333405" y="5016579"/>
            <a:ext cx="8613696" cy="7620"/>
          </a:xfrm>
          <a:prstGeom prst="roundRect">
            <a:avLst>
              <a:gd name="adj" fmla="val 238774"/>
            </a:avLst>
          </a:prstGeom>
          <a:solidFill>
            <a:srgbClr val="D8D4D4"/>
          </a:solidFill>
          <a:ln/>
        </p:spPr>
      </p:sp>
      <p:pic>
        <p:nvPicPr>
          <p:cNvPr id="26" name="Image 4" descr="preencoded.png">    </p:cNvPr>
          <p:cNvPicPr>
            <a:picLocks noChangeAspect="1"/>
          </p:cNvPicPr>
          <p:nvPr/>
        </p:nvPicPr>
        <p:blipFill>
          <a:blip r:embed="rId5"/>
          <a:stretch>
            <a:fillRect/>
          </a:stretch>
        </p:blipFill>
        <p:spPr>
          <a:xfrm>
            <a:off x="3324463" y="6225302"/>
            <a:ext cx="1319093" cy="1159550"/>
          </a:xfrm>
          <a:prstGeom prst="rect">
            <a:avLst/>
          </a:prstGeom>
        </p:spPr>
      </p:pic>
      <p:sp>
        <p:nvSpPr>
          <p:cNvPr id="27" name="Text 20"/>
          <p:cNvSpPr/>
          <p:nvPr/>
        </p:nvSpPr>
        <p:spPr>
          <a:xfrm>
            <a:off x="3898702" y="6542723"/>
            <a:ext cx="170497" cy="213122"/>
          </a:xfrm>
          <a:prstGeom prst="rect">
            <a:avLst/>
          </a:prstGeom>
          <a:noFill/>
          <a:ln/>
        </p:spPr>
        <p:txBody>
          <a:bodyPr wrap="none" lIns="0" tIns="0" rIns="0" bIns="0" rtlCol="0" anchor="t"/>
          <a:lstStyle/>
          <a:p>
            <a:pPr algn="ctr" indent="0" marL="0">
              <a:lnSpc>
                <a:spcPts val="2100"/>
              </a:lnSpc>
              <a:buNone/>
            </a:pPr>
            <a:r>
              <a:rPr lang="en-US" sz="1300" dirty="0">
                <a:solidFill>
                  <a:srgbClr val="4C4C4D"/>
                </a:solidFill>
                <a:latin typeface="Crimson Pro Semi Bold" pitchFamily="34" charset="0"/>
                <a:ea typeface="Crimson Pro Semi Bold" pitchFamily="34" charset="-122"/>
                <a:cs typeface="Crimson Pro Semi Bold" pitchFamily="34" charset="-120"/>
              </a:rPr>
              <a:t>5</a:t>
            </a:r>
            <a:endParaRPr lang="en-US" sz="1300" dirty="0"/>
          </a:p>
        </p:txBody>
      </p:sp>
      <p:sp>
        <p:nvSpPr>
          <p:cNvPr id="28" name="Text 21"/>
          <p:cNvSpPr/>
          <p:nvPr/>
        </p:nvSpPr>
        <p:spPr>
          <a:xfrm>
            <a:off x="4764762" y="6576893"/>
            <a:ext cx="1502807" cy="189428"/>
          </a:xfrm>
          <a:prstGeom prst="rect">
            <a:avLst/>
          </a:prstGeom>
          <a:noFill/>
          <a:ln/>
        </p:spPr>
        <p:txBody>
          <a:bodyPr wrap="none" lIns="0" tIns="0" rIns="0" bIns="0" rtlCol="0" anchor="t"/>
          <a:lstStyle/>
          <a:p>
            <a:pPr algn="l" indent="0" marL="0">
              <a:lnSpc>
                <a:spcPts val="1450"/>
              </a:lnSpc>
              <a:buNone/>
            </a:pPr>
            <a:r>
              <a:rPr lang="en-US" sz="1150" dirty="0">
                <a:solidFill>
                  <a:srgbClr val="4C4C4D"/>
                </a:solidFill>
                <a:latin typeface="Crimson Pro Semi Bold" pitchFamily="34" charset="0"/>
                <a:ea typeface="Crimson Pro Semi Bold" pitchFamily="34" charset="-122"/>
                <a:cs typeface="Crimson Pro Semi Bold" pitchFamily="34" charset="-120"/>
              </a:rPr>
              <a:t>実際の問い合わせ</a:t>
            </a:r>
            <a:endParaRPr lang="en-US" sz="1150" dirty="0"/>
          </a:p>
        </p:txBody>
      </p:sp>
      <p:sp>
        <p:nvSpPr>
          <p:cNvPr id="29" name="Text 22"/>
          <p:cNvSpPr/>
          <p:nvPr/>
        </p:nvSpPr>
        <p:spPr>
          <a:xfrm>
            <a:off x="4764762" y="6839069"/>
            <a:ext cx="1502807" cy="194072"/>
          </a:xfrm>
          <a:prstGeom prst="rect">
            <a:avLst/>
          </a:prstGeom>
          <a:noFill/>
          <a:ln/>
        </p:spPr>
        <p:txBody>
          <a:bodyPr wrap="none" lIns="0" tIns="0" rIns="0" bIns="0" rtlCol="0" anchor="t"/>
          <a:lstStyle/>
          <a:p>
            <a:pPr algn="l" indent="0" marL="0">
              <a:lnSpc>
                <a:spcPts val="1500"/>
              </a:lnSpc>
              <a:buNone/>
            </a:pPr>
            <a:r>
              <a:rPr lang="en-US" sz="950" dirty="0">
                <a:solidFill>
                  <a:srgbClr val="4C4C4D"/>
                </a:solidFill>
                <a:latin typeface="Heebo" pitchFamily="34" charset="0"/>
                <a:ea typeface="Heebo" pitchFamily="34" charset="-122"/>
                <a:cs typeface="Heebo" pitchFamily="34" charset="-120"/>
              </a:rPr>
              <a:t>10人・コンバージョン率1%</a:t>
            </a:r>
            <a:endParaRPr lang="en-US" sz="950" dirty="0"/>
          </a:p>
        </p:txBody>
      </p:sp>
      <p:sp>
        <p:nvSpPr>
          <p:cNvPr id="30" name="Shape 23"/>
          <p:cNvSpPr/>
          <p:nvPr/>
        </p:nvSpPr>
        <p:spPr>
          <a:xfrm>
            <a:off x="4673798" y="6206371"/>
            <a:ext cx="9273302" cy="7620"/>
          </a:xfrm>
          <a:prstGeom prst="roundRect">
            <a:avLst>
              <a:gd name="adj" fmla="val 238774"/>
            </a:avLst>
          </a:prstGeom>
          <a:solidFill>
            <a:srgbClr val="D8D4D4"/>
          </a:solidFill>
          <a:ln/>
        </p:spPr>
      </p:sp>
      <p:sp>
        <p:nvSpPr>
          <p:cNvPr id="31" name="Text 24"/>
          <p:cNvSpPr/>
          <p:nvPr/>
        </p:nvSpPr>
        <p:spPr>
          <a:xfrm>
            <a:off x="653058" y="7521297"/>
            <a:ext cx="13324284" cy="194072"/>
          </a:xfrm>
          <a:prstGeom prst="rect">
            <a:avLst/>
          </a:prstGeom>
          <a:noFill/>
          <a:ln/>
        </p:spPr>
        <p:txBody>
          <a:bodyPr wrap="none" lIns="0" tIns="0" rIns="0" bIns="0" rtlCol="0" anchor="t"/>
          <a:lstStyle/>
          <a:p>
            <a:pPr algn="l" indent="0" marL="0">
              <a:lnSpc>
                <a:spcPts val="1500"/>
              </a:lnSpc>
              <a:buNone/>
            </a:pPr>
            <a:r>
              <a:rPr lang="en-US" sz="950" dirty="0">
                <a:solidFill>
                  <a:srgbClr val="4C4C4D"/>
                </a:solidFill>
                <a:latin typeface="Heebo" pitchFamily="34" charset="0"/>
                <a:ea typeface="Heebo" pitchFamily="34" charset="-122"/>
                <a:cs typeface="Heebo" pitchFamily="34" charset="-120"/>
              </a:rPr>
              <a:t>離脱要因を排除することで、より多くの人を問い合わせまで導ける</a:t>
            </a:r>
            <a:endParaRPr lang="en-US" sz="9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662226"/>
            <a:ext cx="8129111" cy="637937"/>
          </a:xfrm>
          <a:prstGeom prst="rect">
            <a:avLst/>
          </a:prstGeom>
          <a:noFill/>
          <a:ln/>
        </p:spPr>
        <p:txBody>
          <a:bodyPr wrap="none" lIns="0" tIns="0" rIns="0" bIns="0" rtlCol="0" anchor="t"/>
          <a:lstStyle/>
          <a:p>
            <a:pPr algn="l" indent="0" marL="0">
              <a:lnSpc>
                <a:spcPts val="5000"/>
              </a:lnSpc>
              <a:buNone/>
            </a:pPr>
            <a:r>
              <a:rPr lang="en-US" sz="4000" dirty="0">
                <a:solidFill>
                  <a:srgbClr val="152D47"/>
                </a:solidFill>
                <a:latin typeface="Crimson Pro Semi Bold" pitchFamily="34" charset="0"/>
                <a:ea typeface="Crimson Pro Semi Bold" pitchFamily="34" charset="-122"/>
                <a:cs typeface="Crimson Pro Semi Bold" pitchFamily="34" charset="-120"/>
              </a:rPr>
              <a:t>大規模修繕のカスタマージャーニー</a:t>
            </a:r>
            <a:endParaRPr lang="en-US" sz="4000" dirty="0"/>
          </a:p>
        </p:txBody>
      </p:sp>
      <p:sp>
        <p:nvSpPr>
          <p:cNvPr id="3" name="Text 1"/>
          <p:cNvSpPr/>
          <p:nvPr/>
        </p:nvSpPr>
        <p:spPr>
          <a:xfrm>
            <a:off x="793790" y="1708428"/>
            <a:ext cx="13042821"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認知から継続・ファン化まで、各フェーズでの顧客心理と最適な対応策を設計します。</a:t>
            </a:r>
            <a:endParaRPr lang="en-US" sz="1600" dirty="0"/>
          </a:p>
        </p:txBody>
      </p:sp>
      <p:sp>
        <p:nvSpPr>
          <p:cNvPr id="4" name="Shape 2"/>
          <p:cNvSpPr/>
          <p:nvPr/>
        </p:nvSpPr>
        <p:spPr>
          <a:xfrm>
            <a:off x="793790" y="2264688"/>
            <a:ext cx="13042821" cy="5302568"/>
          </a:xfrm>
          <a:prstGeom prst="roundRect">
            <a:avLst>
              <a:gd name="adj" fmla="val 577"/>
            </a:avLst>
          </a:prstGeom>
          <a:noFill/>
          <a:ln w="7620">
            <a:solidFill>
              <a:srgbClr val="000000">
                <a:alpha val="8000"/>
              </a:srgbClr>
            </a:solidFill>
            <a:prstDash val="solid"/>
          </a:ln>
        </p:spPr>
      </p:sp>
      <p:sp>
        <p:nvSpPr>
          <p:cNvPr id="5" name="Shape 3"/>
          <p:cNvSpPr/>
          <p:nvPr/>
        </p:nvSpPr>
        <p:spPr>
          <a:xfrm>
            <a:off x="801410" y="2272308"/>
            <a:ext cx="13027581" cy="586740"/>
          </a:xfrm>
          <a:prstGeom prst="rect">
            <a:avLst/>
          </a:prstGeom>
          <a:solidFill>
            <a:srgbClr val="FFFFFF">
              <a:alpha val="4000"/>
            </a:srgbClr>
          </a:solidFill>
          <a:ln/>
        </p:spPr>
      </p:sp>
      <p:sp>
        <p:nvSpPr>
          <p:cNvPr id="6" name="Text 4"/>
          <p:cNvSpPr/>
          <p:nvPr/>
        </p:nvSpPr>
        <p:spPr>
          <a:xfrm>
            <a:off x="1005602" y="2402324"/>
            <a:ext cx="1542098"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項目</a:t>
            </a:r>
            <a:endParaRPr lang="en-US" sz="1600" dirty="0"/>
          </a:p>
        </p:txBody>
      </p:sp>
      <p:sp>
        <p:nvSpPr>
          <p:cNvPr id="7" name="Text 5"/>
          <p:cNvSpPr/>
          <p:nvPr/>
        </p:nvSpPr>
        <p:spPr>
          <a:xfrm>
            <a:off x="2963466" y="2402324"/>
            <a:ext cx="1798915"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認知</a:t>
            </a:r>
            <a:endParaRPr lang="en-US" sz="1600" dirty="0"/>
          </a:p>
        </p:txBody>
      </p:sp>
      <p:sp>
        <p:nvSpPr>
          <p:cNvPr id="8" name="Text 6"/>
          <p:cNvSpPr/>
          <p:nvPr/>
        </p:nvSpPr>
        <p:spPr>
          <a:xfrm>
            <a:off x="5178147" y="2402324"/>
            <a:ext cx="1798915"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興味・検討</a:t>
            </a:r>
            <a:endParaRPr lang="en-US" sz="1600" dirty="0"/>
          </a:p>
        </p:txBody>
      </p:sp>
      <p:sp>
        <p:nvSpPr>
          <p:cNvPr id="9" name="Text 7"/>
          <p:cNvSpPr/>
          <p:nvPr/>
        </p:nvSpPr>
        <p:spPr>
          <a:xfrm>
            <a:off x="7392829" y="2402324"/>
            <a:ext cx="1798915"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比較・決定</a:t>
            </a:r>
            <a:endParaRPr lang="en-US" sz="1600" dirty="0"/>
          </a:p>
        </p:txBody>
      </p:sp>
      <p:sp>
        <p:nvSpPr>
          <p:cNvPr id="10" name="Text 8"/>
          <p:cNvSpPr/>
          <p:nvPr/>
        </p:nvSpPr>
        <p:spPr>
          <a:xfrm>
            <a:off x="9607510" y="2402324"/>
            <a:ext cx="1798915"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利用・継続</a:t>
            </a:r>
            <a:endParaRPr lang="en-US" sz="1600" dirty="0"/>
          </a:p>
        </p:txBody>
      </p:sp>
      <p:sp>
        <p:nvSpPr>
          <p:cNvPr id="11" name="Text 9"/>
          <p:cNvSpPr/>
          <p:nvPr/>
        </p:nvSpPr>
        <p:spPr>
          <a:xfrm>
            <a:off x="11822192" y="2402324"/>
            <a:ext cx="1802725"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ファン化</a:t>
            </a:r>
            <a:endParaRPr lang="en-US" sz="1600" dirty="0"/>
          </a:p>
        </p:txBody>
      </p:sp>
      <p:sp>
        <p:nvSpPr>
          <p:cNvPr id="12" name="Shape 10"/>
          <p:cNvSpPr/>
          <p:nvPr/>
        </p:nvSpPr>
        <p:spPr>
          <a:xfrm>
            <a:off x="801410" y="2859048"/>
            <a:ext cx="13027581" cy="1566863"/>
          </a:xfrm>
          <a:prstGeom prst="rect">
            <a:avLst/>
          </a:prstGeom>
          <a:solidFill>
            <a:srgbClr val="000000">
              <a:alpha val="4000"/>
            </a:srgbClr>
          </a:solidFill>
          <a:ln/>
        </p:spPr>
      </p:sp>
      <p:sp>
        <p:nvSpPr>
          <p:cNvPr id="13" name="Text 11"/>
          <p:cNvSpPr/>
          <p:nvPr/>
        </p:nvSpPr>
        <p:spPr>
          <a:xfrm>
            <a:off x="1005602" y="2989064"/>
            <a:ext cx="1542098"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顧客の行動・心理</a:t>
            </a:r>
            <a:endParaRPr lang="en-US" sz="1600" dirty="0"/>
          </a:p>
        </p:txBody>
      </p:sp>
      <p:sp>
        <p:nvSpPr>
          <p:cNvPr id="14" name="Text 12"/>
          <p:cNvSpPr/>
          <p:nvPr/>
        </p:nvSpPr>
        <p:spPr>
          <a:xfrm>
            <a:off x="2963466" y="2989064"/>
            <a:ext cx="1798915" cy="1306830"/>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検索：「マンション 大規模修繕 事例」「マンション 修繕 相談」</a:t>
            </a:r>
            <a:endParaRPr lang="en-US" sz="1600" dirty="0"/>
          </a:p>
        </p:txBody>
      </p:sp>
      <p:sp>
        <p:nvSpPr>
          <p:cNvPr id="15" name="Text 13"/>
          <p:cNvSpPr/>
          <p:nvPr/>
        </p:nvSpPr>
        <p:spPr>
          <a:xfrm>
            <a:off x="5178147" y="2989064"/>
            <a:ext cx="1798915" cy="1306830"/>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トップページで会社の強み・実績数・映像で現場の雰囲気を確認</a:t>
            </a:r>
            <a:endParaRPr lang="en-US" sz="1600" dirty="0"/>
          </a:p>
        </p:txBody>
      </p:sp>
      <p:sp>
        <p:nvSpPr>
          <p:cNvPr id="16" name="Text 14"/>
          <p:cNvSpPr/>
          <p:nvPr/>
        </p:nvSpPr>
        <p:spPr>
          <a:xfrm>
            <a:off x="7392829" y="2989064"/>
            <a:ext cx="1798915" cy="980123"/>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「まずは無料相談してみよう」と決断</a:t>
            </a:r>
            <a:endParaRPr lang="en-US" sz="1600" dirty="0"/>
          </a:p>
        </p:txBody>
      </p:sp>
      <p:sp>
        <p:nvSpPr>
          <p:cNvPr id="17" name="Text 15"/>
          <p:cNvSpPr/>
          <p:nvPr/>
        </p:nvSpPr>
        <p:spPr>
          <a:xfrm>
            <a:off x="9607510" y="2989064"/>
            <a:ext cx="1798915"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工事中の不安、進捗が気になる</a:t>
            </a:r>
            <a:endParaRPr lang="en-US" sz="1600" dirty="0"/>
          </a:p>
        </p:txBody>
      </p:sp>
      <p:sp>
        <p:nvSpPr>
          <p:cNvPr id="18" name="Text 16"/>
          <p:cNvSpPr/>
          <p:nvPr/>
        </p:nvSpPr>
        <p:spPr>
          <a:xfrm>
            <a:off x="11822192" y="2989064"/>
            <a:ext cx="1802725"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満足度が高く、他の人にも勧めたい</a:t>
            </a:r>
            <a:endParaRPr lang="en-US" sz="1600" dirty="0"/>
          </a:p>
        </p:txBody>
      </p:sp>
      <p:sp>
        <p:nvSpPr>
          <p:cNvPr id="19" name="Shape 17"/>
          <p:cNvSpPr/>
          <p:nvPr/>
        </p:nvSpPr>
        <p:spPr>
          <a:xfrm>
            <a:off x="801410" y="4425910"/>
            <a:ext cx="13027581" cy="1240155"/>
          </a:xfrm>
          <a:prstGeom prst="rect">
            <a:avLst/>
          </a:prstGeom>
          <a:solidFill>
            <a:srgbClr val="FFFFFF">
              <a:alpha val="4000"/>
            </a:srgbClr>
          </a:solidFill>
          <a:ln/>
        </p:spPr>
      </p:sp>
      <p:sp>
        <p:nvSpPr>
          <p:cNvPr id="20" name="Text 18"/>
          <p:cNvSpPr/>
          <p:nvPr/>
        </p:nvSpPr>
        <p:spPr>
          <a:xfrm>
            <a:off x="1005602" y="4555927"/>
            <a:ext cx="1542098"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対応策</a:t>
            </a:r>
            <a:endParaRPr lang="en-US" sz="1600" dirty="0"/>
          </a:p>
        </p:txBody>
      </p:sp>
      <p:sp>
        <p:nvSpPr>
          <p:cNvPr id="21" name="Text 19"/>
          <p:cNvSpPr/>
          <p:nvPr/>
        </p:nvSpPr>
        <p:spPr>
          <a:xfrm>
            <a:off x="2963466" y="4555927"/>
            <a:ext cx="1798915" cy="980123"/>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SEO記事・事例ページ・動画サムネが入口</a:t>
            </a:r>
            <a:endParaRPr lang="en-US" sz="1600" dirty="0"/>
          </a:p>
        </p:txBody>
      </p:sp>
      <p:sp>
        <p:nvSpPr>
          <p:cNvPr id="22" name="Text 20"/>
          <p:cNvSpPr/>
          <p:nvPr/>
        </p:nvSpPr>
        <p:spPr>
          <a:xfrm>
            <a:off x="5178147" y="4555927"/>
            <a:ext cx="1798915"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施工実績をカテゴリ別で探せる構成</a:t>
            </a:r>
            <a:endParaRPr lang="en-US" sz="1600" dirty="0"/>
          </a:p>
        </p:txBody>
      </p:sp>
      <p:sp>
        <p:nvSpPr>
          <p:cNvPr id="23" name="Text 21"/>
          <p:cNvSpPr/>
          <p:nvPr/>
        </p:nvSpPr>
        <p:spPr>
          <a:xfrm>
            <a:off x="7392829" y="4555927"/>
            <a:ext cx="1798915"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複数の相談導線を用意</a:t>
            </a:r>
            <a:endParaRPr lang="en-US" sz="1600" dirty="0"/>
          </a:p>
        </p:txBody>
      </p:sp>
      <p:sp>
        <p:nvSpPr>
          <p:cNvPr id="24" name="Text 22"/>
          <p:cNvSpPr/>
          <p:nvPr/>
        </p:nvSpPr>
        <p:spPr>
          <a:xfrm>
            <a:off x="9607510" y="4555927"/>
            <a:ext cx="1798915"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工事中の住民向けお知らせページ</a:t>
            </a:r>
            <a:endParaRPr lang="en-US" sz="1600" dirty="0"/>
          </a:p>
        </p:txBody>
      </p:sp>
      <p:sp>
        <p:nvSpPr>
          <p:cNvPr id="25" name="Text 23"/>
          <p:cNvSpPr/>
          <p:nvPr/>
        </p:nvSpPr>
        <p:spPr>
          <a:xfrm>
            <a:off x="11822192" y="4555927"/>
            <a:ext cx="1802725"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事例インタビュー動画への協力依頼</a:t>
            </a:r>
            <a:endParaRPr lang="en-US" sz="1600" dirty="0"/>
          </a:p>
        </p:txBody>
      </p:sp>
      <p:sp>
        <p:nvSpPr>
          <p:cNvPr id="26" name="Shape 24"/>
          <p:cNvSpPr/>
          <p:nvPr/>
        </p:nvSpPr>
        <p:spPr>
          <a:xfrm>
            <a:off x="801410" y="5666065"/>
            <a:ext cx="13027581" cy="1893570"/>
          </a:xfrm>
          <a:prstGeom prst="rect">
            <a:avLst/>
          </a:prstGeom>
          <a:solidFill>
            <a:srgbClr val="000000">
              <a:alpha val="4000"/>
            </a:srgbClr>
          </a:solidFill>
          <a:ln/>
        </p:spPr>
      </p:sp>
      <p:sp>
        <p:nvSpPr>
          <p:cNvPr id="27" name="Text 25"/>
          <p:cNvSpPr/>
          <p:nvPr/>
        </p:nvSpPr>
        <p:spPr>
          <a:xfrm>
            <a:off x="1005602" y="5796082"/>
            <a:ext cx="1542098"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具体的な施策</a:t>
            </a:r>
            <a:endParaRPr lang="en-US" sz="1600" dirty="0"/>
          </a:p>
        </p:txBody>
      </p:sp>
      <p:sp>
        <p:nvSpPr>
          <p:cNvPr id="28" name="Text 26"/>
          <p:cNvSpPr/>
          <p:nvPr/>
        </p:nvSpPr>
        <p:spPr>
          <a:xfrm>
            <a:off x="2963466" y="5796082"/>
            <a:ext cx="1798915" cy="980123"/>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検索上位表示、魅力的なサムネイル設計</a:t>
            </a:r>
            <a:endParaRPr lang="en-US" sz="1600" dirty="0"/>
          </a:p>
        </p:txBody>
      </p:sp>
      <p:sp>
        <p:nvSpPr>
          <p:cNvPr id="29" name="Text 27"/>
          <p:cNvSpPr/>
          <p:nvPr/>
        </p:nvSpPr>
        <p:spPr>
          <a:xfrm>
            <a:off x="5178147" y="5796082"/>
            <a:ext cx="1798915" cy="1306830"/>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「他社じゃなくて、ここに頼む理由」が分かるコンテンツ</a:t>
            </a:r>
            <a:endParaRPr lang="en-US" sz="1600" dirty="0"/>
          </a:p>
        </p:txBody>
      </p:sp>
      <p:sp>
        <p:nvSpPr>
          <p:cNvPr id="30" name="Text 28"/>
          <p:cNvSpPr/>
          <p:nvPr/>
        </p:nvSpPr>
        <p:spPr>
          <a:xfrm>
            <a:off x="7392829" y="5796082"/>
            <a:ext cx="1798915" cy="1633538"/>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フォーム・電話・LINE、担当者や流れが分かるページ（どこまで無料かも明確に）</a:t>
            </a:r>
            <a:endParaRPr lang="en-US" sz="1600" dirty="0"/>
          </a:p>
        </p:txBody>
      </p:sp>
      <p:sp>
        <p:nvSpPr>
          <p:cNvPr id="31" name="Text 29"/>
          <p:cNvSpPr/>
          <p:nvPr/>
        </p:nvSpPr>
        <p:spPr>
          <a:xfrm>
            <a:off x="9607510" y="5796082"/>
            <a:ext cx="1798915" cy="980123"/>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進捗レポートや動画活用でリアルタイム情報提供</a:t>
            </a:r>
            <a:endParaRPr lang="en-US" sz="1600" dirty="0"/>
          </a:p>
        </p:txBody>
      </p:sp>
      <p:sp>
        <p:nvSpPr>
          <p:cNvPr id="32" name="Text 30"/>
          <p:cNvSpPr/>
          <p:nvPr/>
        </p:nvSpPr>
        <p:spPr>
          <a:xfrm>
            <a:off x="11822192" y="5796082"/>
            <a:ext cx="1802725" cy="1306830"/>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理事長の声、アンケート結果を活用したコンテンツ作成</a:t>
            </a: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716042"/>
            <a:ext cx="8164830" cy="637937"/>
          </a:xfrm>
          <a:prstGeom prst="rect">
            <a:avLst/>
          </a:prstGeom>
          <a:noFill/>
          <a:ln/>
        </p:spPr>
        <p:txBody>
          <a:bodyPr wrap="none" lIns="0" tIns="0" rIns="0" bIns="0" rtlCol="0" anchor="t"/>
          <a:lstStyle/>
          <a:p>
            <a:pPr algn="l" indent="0" marL="0">
              <a:lnSpc>
                <a:spcPts val="5000"/>
              </a:lnSpc>
              <a:buNone/>
            </a:pPr>
            <a:r>
              <a:rPr lang="en-US" sz="4000" dirty="0">
                <a:solidFill>
                  <a:srgbClr val="152D47"/>
                </a:solidFill>
                <a:latin typeface="Crimson Pro Semi Bold" pitchFamily="34" charset="0"/>
                <a:ea typeface="Crimson Pro Semi Bold" pitchFamily="34" charset="-122"/>
                <a:cs typeface="Crimson Pro Semi Bold" pitchFamily="34" charset="-120"/>
              </a:rPr>
              <a:t>認知から問い合わせまでのフロー図</a:t>
            </a:r>
            <a:endParaRPr lang="en-US" sz="4000" dirty="0"/>
          </a:p>
        </p:txBody>
      </p:sp>
      <p:sp>
        <p:nvSpPr>
          <p:cNvPr id="3" name="Text 1"/>
          <p:cNvSpPr/>
          <p:nvPr/>
        </p:nvSpPr>
        <p:spPr>
          <a:xfrm>
            <a:off x="793790" y="1762244"/>
            <a:ext cx="13042821"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大規模修繕のカスタマージャーニーを参考に、お客様が弊社を認知してから問い合わせをするまでのフローを図で表現します。</a:t>
            </a:r>
            <a:endParaRPr lang="en-US" sz="1600" dirty="0"/>
          </a:p>
        </p:txBody>
      </p:sp>
      <p:pic>
        <p:nvPicPr>
          <p:cNvPr id="4" name="Image 0" descr="preencoded.png">    </p:cNvPr>
          <p:cNvPicPr>
            <a:picLocks noChangeAspect="1"/>
          </p:cNvPicPr>
          <p:nvPr/>
        </p:nvPicPr>
        <p:blipFill>
          <a:blip r:embed="rId1"/>
          <a:stretch>
            <a:fillRect/>
          </a:stretch>
        </p:blipFill>
        <p:spPr>
          <a:xfrm>
            <a:off x="793790" y="2318504"/>
            <a:ext cx="6521410" cy="816531"/>
          </a:xfrm>
          <a:prstGeom prst="rect">
            <a:avLst/>
          </a:prstGeom>
        </p:spPr>
      </p:pic>
      <p:sp>
        <p:nvSpPr>
          <p:cNvPr id="5" name="Text 2"/>
          <p:cNvSpPr/>
          <p:nvPr/>
        </p:nvSpPr>
        <p:spPr>
          <a:xfrm>
            <a:off x="997863" y="333910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認知段階</a:t>
            </a:r>
            <a:endParaRPr lang="en-US" sz="2000" dirty="0"/>
          </a:p>
        </p:txBody>
      </p:sp>
      <p:sp>
        <p:nvSpPr>
          <p:cNvPr id="6" name="Text 3"/>
          <p:cNvSpPr/>
          <p:nvPr/>
        </p:nvSpPr>
        <p:spPr>
          <a:xfrm>
            <a:off x="997863" y="3780353"/>
            <a:ext cx="6113264"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検索エンジンでの検索、SEO記事・事例ページ・動画サムネからの流入</a:t>
            </a:r>
            <a:endParaRPr lang="en-US" sz="1600" dirty="0"/>
          </a:p>
        </p:txBody>
      </p:sp>
      <p:pic>
        <p:nvPicPr>
          <p:cNvPr id="7" name="Image 1" descr="preencoded.png">    </p:cNvPr>
          <p:cNvPicPr>
            <a:picLocks noChangeAspect="1"/>
          </p:cNvPicPr>
          <p:nvPr/>
        </p:nvPicPr>
        <p:blipFill>
          <a:blip r:embed="rId2"/>
          <a:stretch>
            <a:fillRect/>
          </a:stretch>
        </p:blipFill>
        <p:spPr>
          <a:xfrm>
            <a:off x="7315200" y="2318504"/>
            <a:ext cx="6521410" cy="816531"/>
          </a:xfrm>
          <a:prstGeom prst="rect">
            <a:avLst/>
          </a:prstGeom>
        </p:spPr>
      </p:pic>
      <p:sp>
        <p:nvSpPr>
          <p:cNvPr id="8" name="Text 4"/>
          <p:cNvSpPr/>
          <p:nvPr/>
        </p:nvSpPr>
        <p:spPr>
          <a:xfrm>
            <a:off x="7519273" y="333910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興味・検討段階</a:t>
            </a:r>
            <a:endParaRPr lang="en-US" sz="2000" dirty="0"/>
          </a:p>
        </p:txBody>
      </p:sp>
      <p:sp>
        <p:nvSpPr>
          <p:cNvPr id="9" name="Text 5"/>
          <p:cNvSpPr/>
          <p:nvPr/>
        </p:nvSpPr>
        <p:spPr>
          <a:xfrm>
            <a:off x="7519273" y="3780353"/>
            <a:ext cx="6113264"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トップページで会社情報確認、施工実績をカテゴリ別で探索、「他社との違い」を理解</a:t>
            </a:r>
            <a:endParaRPr lang="en-US" sz="1600" dirty="0"/>
          </a:p>
        </p:txBody>
      </p:sp>
      <p:pic>
        <p:nvPicPr>
          <p:cNvPr id="10" name="Image 2" descr="preencoded.png">    </p:cNvPr>
          <p:cNvPicPr>
            <a:picLocks noChangeAspect="1"/>
          </p:cNvPicPr>
          <p:nvPr/>
        </p:nvPicPr>
        <p:blipFill>
          <a:blip r:embed="rId3"/>
          <a:stretch>
            <a:fillRect/>
          </a:stretch>
        </p:blipFill>
        <p:spPr>
          <a:xfrm>
            <a:off x="793790" y="4637842"/>
            <a:ext cx="6521410" cy="816531"/>
          </a:xfrm>
          <a:prstGeom prst="rect">
            <a:avLst/>
          </a:prstGeom>
        </p:spPr>
      </p:pic>
      <p:sp>
        <p:nvSpPr>
          <p:cNvPr id="11" name="Text 6"/>
          <p:cNvSpPr/>
          <p:nvPr/>
        </p:nvSpPr>
        <p:spPr>
          <a:xfrm>
            <a:off x="997863" y="5658445"/>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比較・決定段階</a:t>
            </a:r>
            <a:endParaRPr lang="en-US" sz="2000" dirty="0"/>
          </a:p>
        </p:txBody>
      </p:sp>
      <p:sp>
        <p:nvSpPr>
          <p:cNvPr id="12" name="Text 7"/>
          <p:cNvSpPr/>
          <p:nvPr/>
        </p:nvSpPr>
        <p:spPr>
          <a:xfrm>
            <a:off x="997863" y="6099691"/>
            <a:ext cx="6113264"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複数の相談導線を検討、担当者や流れの確認、無料相談の範囲を確認</a:t>
            </a:r>
            <a:endParaRPr lang="en-US" sz="1600" dirty="0"/>
          </a:p>
        </p:txBody>
      </p:sp>
      <p:pic>
        <p:nvPicPr>
          <p:cNvPr id="13" name="Image 3" descr="preencoded.png">    </p:cNvPr>
          <p:cNvPicPr>
            <a:picLocks noChangeAspect="1"/>
          </p:cNvPicPr>
          <p:nvPr/>
        </p:nvPicPr>
        <p:blipFill>
          <a:blip r:embed="rId4"/>
          <a:stretch>
            <a:fillRect/>
          </a:stretch>
        </p:blipFill>
        <p:spPr>
          <a:xfrm>
            <a:off x="7315200" y="4637842"/>
            <a:ext cx="6521410" cy="816531"/>
          </a:xfrm>
          <a:prstGeom prst="rect">
            <a:avLst/>
          </a:prstGeom>
        </p:spPr>
      </p:pic>
      <p:sp>
        <p:nvSpPr>
          <p:cNvPr id="14" name="Text 8"/>
          <p:cNvSpPr/>
          <p:nvPr/>
        </p:nvSpPr>
        <p:spPr>
          <a:xfrm>
            <a:off x="7519273" y="5658445"/>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問い合わせ</a:t>
            </a:r>
            <a:endParaRPr lang="en-US" sz="2000" dirty="0"/>
          </a:p>
        </p:txBody>
      </p:sp>
      <p:sp>
        <p:nvSpPr>
          <p:cNvPr id="15" name="Text 9"/>
          <p:cNvSpPr/>
          <p:nvPr/>
        </p:nvSpPr>
        <p:spPr>
          <a:xfrm>
            <a:off x="7519273" y="6099691"/>
            <a:ext cx="6113264"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フォーム・電話・LINEでの問い合わせ</a:t>
            </a:r>
            <a:endParaRPr lang="en-US" sz="1600" dirty="0"/>
          </a:p>
        </p:txBody>
      </p:sp>
      <p:sp>
        <p:nvSpPr>
          <p:cNvPr id="16" name="Text 10"/>
          <p:cNvSpPr/>
          <p:nvPr/>
        </p:nvSpPr>
        <p:spPr>
          <a:xfrm>
            <a:off x="793790" y="7186732"/>
            <a:ext cx="13042821" cy="326708"/>
          </a:xfrm>
          <a:prstGeom prst="rect">
            <a:avLst/>
          </a:prstGeom>
          <a:noFill/>
          <a:ln/>
        </p:spPr>
        <p:txBody>
          <a:bodyPr wrap="non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各段階を矢印で繋いでスムーズな導線設計の重要性を表現しており、</a:t>
            </a:r>
            <a:pPr algn="l" indent="0" marL="0">
              <a:lnSpc>
                <a:spcPts val="2550"/>
              </a:lnSpc>
              <a:buNone/>
            </a:pPr>
            <a:r>
              <a:rPr lang="en-US" sz="1600" dirty="0">
                <a:solidFill>
                  <a:srgbClr val="FF0000"/>
                </a:solidFill>
                <a:latin typeface="Heebo" pitchFamily="34" charset="0"/>
                <a:ea typeface="Heebo" pitchFamily="34" charset="-122"/>
                <a:cs typeface="Heebo" pitchFamily="34" charset="-120"/>
              </a:rPr>
              <a:t>離脱ポイント</a:t>
            </a:r>
            <a:pPr algn="l" indent="0" marL="0">
              <a:lnSpc>
                <a:spcPts val="2550"/>
              </a:lnSpc>
              <a:buNone/>
            </a:pPr>
            <a:r>
              <a:rPr lang="en-US" sz="1600" dirty="0">
                <a:solidFill>
                  <a:srgbClr val="4C4C4D"/>
                </a:solidFill>
                <a:latin typeface="Heebo" pitchFamily="34" charset="0"/>
                <a:ea typeface="Heebo" pitchFamily="34" charset="-122"/>
                <a:cs typeface="Heebo" pitchFamily="34" charset="-120"/>
              </a:rPr>
              <a:t>を減らすことで効率的な問い合わせ増を目指します。</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82891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リフォームの相談導線</a:t>
            </a:r>
            <a:endParaRPr lang="en-US" sz="4450" dirty="0"/>
          </a:p>
        </p:txBody>
      </p:sp>
      <p:sp>
        <p:nvSpPr>
          <p:cNvPr id="3" name="Text 1"/>
          <p:cNvSpPr/>
          <p:nvPr/>
        </p:nvSpPr>
        <p:spPr>
          <a:xfrm>
            <a:off x="793790" y="199132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リフォームを検討しているお客様が、サービス内容の確認から施工事例の閲覧、課題解決を経て、最終的に問い合わせに至るまでのプロセスを視覚的に表現します。</a:t>
            </a:r>
            <a:endParaRPr lang="en-US" sz="1750" dirty="0"/>
          </a:p>
        </p:txBody>
      </p:sp>
      <p:pic>
        <p:nvPicPr>
          <p:cNvPr id="4" name="Image 0" descr="preencoded.png">    </p:cNvPr>
          <p:cNvPicPr>
            <a:picLocks noChangeAspect="1"/>
          </p:cNvPicPr>
          <p:nvPr/>
        </p:nvPicPr>
        <p:blipFill>
          <a:blip r:embed="rId1"/>
          <a:stretch>
            <a:fillRect/>
          </a:stretch>
        </p:blipFill>
        <p:spPr>
          <a:xfrm>
            <a:off x="793790" y="2972276"/>
            <a:ext cx="6521410" cy="907256"/>
          </a:xfrm>
          <a:prstGeom prst="rect">
            <a:avLst/>
          </a:prstGeom>
        </p:spPr>
      </p:pic>
      <p:sp>
        <p:nvSpPr>
          <p:cNvPr id="5" name="Text 2"/>
          <p:cNvSpPr/>
          <p:nvPr/>
        </p:nvSpPr>
        <p:spPr>
          <a:xfrm>
            <a:off x="1020604" y="410634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メニューページ</a:t>
            </a:r>
            <a:endParaRPr lang="en-US" sz="2200" dirty="0"/>
          </a:p>
        </p:txBody>
      </p:sp>
      <p:sp>
        <p:nvSpPr>
          <p:cNvPr id="6" name="Text 3"/>
          <p:cNvSpPr/>
          <p:nvPr/>
        </p:nvSpPr>
        <p:spPr>
          <a:xfrm>
            <a:off x="1020604" y="4596765"/>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サービス内容を確認</a:t>
            </a:r>
            <a:endParaRPr lang="en-US" sz="1750" dirty="0"/>
          </a:p>
        </p:txBody>
      </p:sp>
      <p:pic>
        <p:nvPicPr>
          <p:cNvPr id="7" name="Image 1" descr="preencoded.png">    </p:cNvPr>
          <p:cNvPicPr>
            <a:picLocks noChangeAspect="1"/>
          </p:cNvPicPr>
          <p:nvPr/>
        </p:nvPicPr>
        <p:blipFill>
          <a:blip r:embed="rId2"/>
          <a:stretch>
            <a:fillRect/>
          </a:stretch>
        </p:blipFill>
        <p:spPr>
          <a:xfrm>
            <a:off x="7315200" y="2972276"/>
            <a:ext cx="6521410" cy="907256"/>
          </a:xfrm>
          <a:prstGeom prst="rect">
            <a:avLst/>
          </a:prstGeom>
        </p:spPr>
      </p:pic>
      <p:sp>
        <p:nvSpPr>
          <p:cNvPr id="8" name="Text 4"/>
          <p:cNvSpPr/>
          <p:nvPr/>
        </p:nvSpPr>
        <p:spPr>
          <a:xfrm>
            <a:off x="7542014" y="410634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事例ページ</a:t>
            </a:r>
            <a:endParaRPr lang="en-US" sz="2200" dirty="0"/>
          </a:p>
        </p:txBody>
      </p:sp>
      <p:sp>
        <p:nvSpPr>
          <p:cNvPr id="9" name="Text 5"/>
          <p:cNvSpPr/>
          <p:nvPr/>
        </p:nvSpPr>
        <p:spPr>
          <a:xfrm>
            <a:off x="7542014" y="4596765"/>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具体的な施工事例を閲覧</a:t>
            </a:r>
            <a:endParaRPr lang="en-US" sz="1750" dirty="0"/>
          </a:p>
        </p:txBody>
      </p:sp>
      <p:pic>
        <p:nvPicPr>
          <p:cNvPr id="10" name="Image 2" descr="preencoded.png">    </p:cNvPr>
          <p:cNvPicPr>
            <a:picLocks noChangeAspect="1"/>
          </p:cNvPicPr>
          <p:nvPr/>
        </p:nvPicPr>
        <p:blipFill>
          <a:blip r:embed="rId3"/>
          <a:stretch>
            <a:fillRect/>
          </a:stretch>
        </p:blipFill>
        <p:spPr>
          <a:xfrm>
            <a:off x="793790" y="5186482"/>
            <a:ext cx="6521410" cy="907256"/>
          </a:xfrm>
          <a:prstGeom prst="rect">
            <a:avLst/>
          </a:prstGeom>
        </p:spPr>
      </p:pic>
      <p:sp>
        <p:nvSpPr>
          <p:cNvPr id="11" name="Text 6"/>
          <p:cNvSpPr/>
          <p:nvPr/>
        </p:nvSpPr>
        <p:spPr>
          <a:xfrm>
            <a:off x="1020604" y="632055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悩み解決ページ</a:t>
            </a:r>
            <a:endParaRPr lang="en-US" sz="2200" dirty="0"/>
          </a:p>
        </p:txBody>
      </p:sp>
      <p:sp>
        <p:nvSpPr>
          <p:cNvPr id="12" name="Text 7"/>
          <p:cNvSpPr/>
          <p:nvPr/>
        </p:nvSpPr>
        <p:spPr>
          <a:xfrm>
            <a:off x="1020604" y="6810970"/>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よくある課題と解決策を提示</a:t>
            </a:r>
            <a:endParaRPr lang="en-US" sz="1750" dirty="0"/>
          </a:p>
        </p:txBody>
      </p:sp>
      <p:pic>
        <p:nvPicPr>
          <p:cNvPr id="13" name="Image 3" descr="preencoded.png">    </p:cNvPr>
          <p:cNvPicPr>
            <a:picLocks noChangeAspect="1"/>
          </p:cNvPicPr>
          <p:nvPr/>
        </p:nvPicPr>
        <p:blipFill>
          <a:blip r:embed="rId4"/>
          <a:stretch>
            <a:fillRect/>
          </a:stretch>
        </p:blipFill>
        <p:spPr>
          <a:xfrm>
            <a:off x="7315200" y="5186482"/>
            <a:ext cx="6521410" cy="907256"/>
          </a:xfrm>
          <a:prstGeom prst="rect">
            <a:avLst/>
          </a:prstGeom>
        </p:spPr>
      </p:pic>
      <p:sp>
        <p:nvSpPr>
          <p:cNvPr id="14" name="Text 8"/>
          <p:cNvSpPr/>
          <p:nvPr/>
        </p:nvSpPr>
        <p:spPr>
          <a:xfrm>
            <a:off x="7542014" y="632055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問い合わせフォーム</a:t>
            </a:r>
            <a:endParaRPr lang="en-US" sz="2200" dirty="0"/>
          </a:p>
        </p:txBody>
      </p:sp>
      <p:sp>
        <p:nvSpPr>
          <p:cNvPr id="15" name="Text 9"/>
          <p:cNvSpPr/>
          <p:nvPr/>
        </p:nvSpPr>
        <p:spPr>
          <a:xfrm>
            <a:off x="7542014" y="6810970"/>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最終的に問い合わせフォームへ誘導</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101036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実績閲覧の導線</a:t>
            </a:r>
            <a:endParaRPr lang="en-US" sz="4450" dirty="0"/>
          </a:p>
        </p:txBody>
      </p:sp>
      <p:sp>
        <p:nvSpPr>
          <p:cNvPr id="3" name="Text 1"/>
          <p:cNvSpPr/>
          <p:nvPr/>
        </p:nvSpPr>
        <p:spPr>
          <a:xfrm>
            <a:off x="793790" y="217277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実績を確認したい顧客がどのように情報を辿って問い合わせに至るかを視覚的に表現します。</a:t>
            </a:r>
            <a:endParaRPr lang="en-US" sz="1750" dirty="0"/>
          </a:p>
        </p:txBody>
      </p:sp>
      <p:pic>
        <p:nvPicPr>
          <p:cNvPr id="4" name="Image 0" descr="preencoded.png">    </p:cNvPr>
          <p:cNvPicPr>
            <a:picLocks noChangeAspect="1"/>
          </p:cNvPicPr>
          <p:nvPr/>
        </p:nvPicPr>
        <p:blipFill>
          <a:blip r:embed="rId1"/>
          <a:stretch>
            <a:fillRect/>
          </a:stretch>
        </p:blipFill>
        <p:spPr>
          <a:xfrm>
            <a:off x="793790" y="2790825"/>
            <a:ext cx="6521410" cy="907256"/>
          </a:xfrm>
          <a:prstGeom prst="rect">
            <a:avLst/>
          </a:prstGeom>
        </p:spPr>
      </p:pic>
      <p:sp>
        <p:nvSpPr>
          <p:cNvPr id="5" name="Text 2"/>
          <p:cNvSpPr/>
          <p:nvPr/>
        </p:nvSpPr>
        <p:spPr>
          <a:xfrm>
            <a:off x="1020604" y="39248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実績一覧ページ</a:t>
            </a:r>
            <a:endParaRPr lang="en-US" sz="2200" dirty="0"/>
          </a:p>
        </p:txBody>
      </p:sp>
      <p:sp>
        <p:nvSpPr>
          <p:cNvPr id="6" name="Text 3"/>
          <p:cNvSpPr/>
          <p:nvPr/>
        </p:nvSpPr>
        <p:spPr>
          <a:xfrm>
            <a:off x="1020604" y="4415314"/>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施工事例を一覧表示</a:t>
            </a:r>
            <a:endParaRPr lang="en-US" sz="1750" dirty="0"/>
          </a:p>
        </p:txBody>
      </p:sp>
      <p:pic>
        <p:nvPicPr>
          <p:cNvPr id="7" name="Image 1" descr="preencoded.png">    </p:cNvPr>
          <p:cNvPicPr>
            <a:picLocks noChangeAspect="1"/>
          </p:cNvPicPr>
          <p:nvPr/>
        </p:nvPicPr>
        <p:blipFill>
          <a:blip r:embed="rId2"/>
          <a:stretch>
            <a:fillRect/>
          </a:stretch>
        </p:blipFill>
        <p:spPr>
          <a:xfrm>
            <a:off x="7315200" y="2790825"/>
            <a:ext cx="6521410" cy="907256"/>
          </a:xfrm>
          <a:prstGeom prst="rect">
            <a:avLst/>
          </a:prstGeom>
        </p:spPr>
      </p:pic>
      <p:sp>
        <p:nvSpPr>
          <p:cNvPr id="8" name="Text 4"/>
          <p:cNvSpPr/>
          <p:nvPr/>
        </p:nvSpPr>
        <p:spPr>
          <a:xfrm>
            <a:off x="7542014" y="39248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詳細ページ</a:t>
            </a:r>
            <a:endParaRPr lang="en-US" sz="2200" dirty="0"/>
          </a:p>
        </p:txBody>
      </p:sp>
      <p:sp>
        <p:nvSpPr>
          <p:cNvPr id="9" name="Text 5"/>
          <p:cNvSpPr/>
          <p:nvPr/>
        </p:nvSpPr>
        <p:spPr>
          <a:xfrm>
            <a:off x="7542014" y="4415314"/>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個別の施工内容を詳しく紹介</a:t>
            </a:r>
            <a:endParaRPr lang="en-US" sz="1750" dirty="0"/>
          </a:p>
        </p:txBody>
      </p:sp>
      <p:pic>
        <p:nvPicPr>
          <p:cNvPr id="10" name="Image 2" descr="preencoded.png">    </p:cNvPr>
          <p:cNvPicPr>
            <a:picLocks noChangeAspect="1"/>
          </p:cNvPicPr>
          <p:nvPr/>
        </p:nvPicPr>
        <p:blipFill>
          <a:blip r:embed="rId3"/>
          <a:stretch>
            <a:fillRect/>
          </a:stretch>
        </p:blipFill>
        <p:spPr>
          <a:xfrm>
            <a:off x="793790" y="5005030"/>
            <a:ext cx="6521410" cy="907256"/>
          </a:xfrm>
          <a:prstGeom prst="rect">
            <a:avLst/>
          </a:prstGeom>
        </p:spPr>
      </p:pic>
      <p:sp>
        <p:nvSpPr>
          <p:cNvPr id="11" name="Text 6"/>
          <p:cNvSpPr/>
          <p:nvPr/>
        </p:nvSpPr>
        <p:spPr>
          <a:xfrm>
            <a:off x="1020604" y="61391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関連事例ページ</a:t>
            </a:r>
            <a:endParaRPr lang="en-US" sz="2200" dirty="0"/>
          </a:p>
        </p:txBody>
      </p:sp>
      <p:sp>
        <p:nvSpPr>
          <p:cNvPr id="12" name="Text 7"/>
          <p:cNvSpPr/>
          <p:nvPr/>
        </p:nvSpPr>
        <p:spPr>
          <a:xfrm>
            <a:off x="1020604" y="6629519"/>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類似の施工事例を提案</a:t>
            </a:r>
            <a:endParaRPr lang="en-US" sz="1750" dirty="0"/>
          </a:p>
        </p:txBody>
      </p:sp>
      <p:pic>
        <p:nvPicPr>
          <p:cNvPr id="13" name="Image 3" descr="preencoded.png">    </p:cNvPr>
          <p:cNvPicPr>
            <a:picLocks noChangeAspect="1"/>
          </p:cNvPicPr>
          <p:nvPr/>
        </p:nvPicPr>
        <p:blipFill>
          <a:blip r:embed="rId4"/>
          <a:stretch>
            <a:fillRect/>
          </a:stretch>
        </p:blipFill>
        <p:spPr>
          <a:xfrm>
            <a:off x="7315200" y="5005030"/>
            <a:ext cx="6521410" cy="907256"/>
          </a:xfrm>
          <a:prstGeom prst="rect">
            <a:avLst/>
          </a:prstGeom>
        </p:spPr>
      </p:pic>
      <p:sp>
        <p:nvSpPr>
          <p:cNvPr id="14" name="Text 8"/>
          <p:cNvSpPr/>
          <p:nvPr/>
        </p:nvSpPr>
        <p:spPr>
          <a:xfrm>
            <a:off x="7542014" y="61391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問い合わせフォーム</a:t>
            </a:r>
            <a:endParaRPr lang="en-US" sz="2200" dirty="0"/>
          </a:p>
        </p:txBody>
      </p:sp>
      <p:sp>
        <p:nvSpPr>
          <p:cNvPr id="15" name="Text 9"/>
          <p:cNvSpPr/>
          <p:nvPr/>
        </p:nvSpPr>
        <p:spPr>
          <a:xfrm>
            <a:off x="7542014" y="6629519"/>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最終的に問い合わせフォームへ誘導</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101036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採用情報の導線</a:t>
            </a:r>
            <a:endParaRPr lang="en-US" sz="4450" dirty="0"/>
          </a:p>
        </p:txBody>
      </p:sp>
      <p:sp>
        <p:nvSpPr>
          <p:cNvPr id="3" name="Text 1"/>
          <p:cNvSpPr/>
          <p:nvPr/>
        </p:nvSpPr>
        <p:spPr>
          <a:xfrm>
            <a:off x="793790" y="217277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求職者がどのように情報を収集し、最終的に応募に至るかを視覚的に表現します。</a:t>
            </a:r>
            <a:endParaRPr lang="en-US" sz="1750" dirty="0"/>
          </a:p>
        </p:txBody>
      </p:sp>
      <p:pic>
        <p:nvPicPr>
          <p:cNvPr id="4" name="Image 0" descr="preencoded.png">    </p:cNvPr>
          <p:cNvPicPr>
            <a:picLocks noChangeAspect="1"/>
          </p:cNvPicPr>
          <p:nvPr/>
        </p:nvPicPr>
        <p:blipFill>
          <a:blip r:embed="rId1"/>
          <a:stretch>
            <a:fillRect/>
          </a:stretch>
        </p:blipFill>
        <p:spPr>
          <a:xfrm>
            <a:off x="793790" y="2790825"/>
            <a:ext cx="6521410" cy="907256"/>
          </a:xfrm>
          <a:prstGeom prst="rect">
            <a:avLst/>
          </a:prstGeom>
        </p:spPr>
      </p:pic>
      <p:sp>
        <p:nvSpPr>
          <p:cNvPr id="5" name="Text 2"/>
          <p:cNvSpPr/>
          <p:nvPr/>
        </p:nvSpPr>
        <p:spPr>
          <a:xfrm>
            <a:off x="1020604" y="39248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トップページ</a:t>
            </a:r>
            <a:endParaRPr lang="en-US" sz="2200" dirty="0"/>
          </a:p>
        </p:txBody>
      </p:sp>
      <p:sp>
        <p:nvSpPr>
          <p:cNvPr id="6" name="Text 3"/>
          <p:cNvSpPr/>
          <p:nvPr/>
        </p:nvSpPr>
        <p:spPr>
          <a:xfrm>
            <a:off x="1020604" y="4415314"/>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事業内容や規模感、会社の時代感を把握する</a:t>
            </a:r>
            <a:endParaRPr lang="en-US" sz="1750" dirty="0"/>
          </a:p>
        </p:txBody>
      </p:sp>
      <p:pic>
        <p:nvPicPr>
          <p:cNvPr id="7" name="Image 1" descr="preencoded.png">    </p:cNvPr>
          <p:cNvPicPr>
            <a:picLocks noChangeAspect="1"/>
          </p:cNvPicPr>
          <p:nvPr/>
        </p:nvPicPr>
        <p:blipFill>
          <a:blip r:embed="rId2"/>
          <a:stretch>
            <a:fillRect/>
          </a:stretch>
        </p:blipFill>
        <p:spPr>
          <a:xfrm>
            <a:off x="7315200" y="2790825"/>
            <a:ext cx="6521410" cy="907256"/>
          </a:xfrm>
          <a:prstGeom prst="rect">
            <a:avLst/>
          </a:prstGeom>
        </p:spPr>
      </p:pic>
      <p:sp>
        <p:nvSpPr>
          <p:cNvPr id="8" name="Text 4"/>
          <p:cNvSpPr/>
          <p:nvPr/>
        </p:nvSpPr>
        <p:spPr>
          <a:xfrm>
            <a:off x="7542014" y="39248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社員の声ページ</a:t>
            </a:r>
            <a:endParaRPr lang="en-US" sz="2200" dirty="0"/>
          </a:p>
        </p:txBody>
      </p:sp>
      <p:sp>
        <p:nvSpPr>
          <p:cNvPr id="9" name="Text 5"/>
          <p:cNvSpPr/>
          <p:nvPr/>
        </p:nvSpPr>
        <p:spPr>
          <a:xfrm>
            <a:off x="7542014" y="4415314"/>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実際に働く人の体験談を読み、勤務のイメージをわかせる</a:t>
            </a:r>
            <a:endParaRPr lang="en-US" sz="1750" dirty="0"/>
          </a:p>
        </p:txBody>
      </p:sp>
      <p:pic>
        <p:nvPicPr>
          <p:cNvPr id="10" name="Image 2" descr="preencoded.png">    </p:cNvPr>
          <p:cNvPicPr>
            <a:picLocks noChangeAspect="1"/>
          </p:cNvPicPr>
          <p:nvPr/>
        </p:nvPicPr>
        <p:blipFill>
          <a:blip r:embed="rId3"/>
          <a:stretch>
            <a:fillRect/>
          </a:stretch>
        </p:blipFill>
        <p:spPr>
          <a:xfrm>
            <a:off x="793790" y="5005030"/>
            <a:ext cx="6521410" cy="907256"/>
          </a:xfrm>
          <a:prstGeom prst="rect">
            <a:avLst/>
          </a:prstGeom>
        </p:spPr>
      </p:pic>
      <p:sp>
        <p:nvSpPr>
          <p:cNvPr id="11" name="Text 6"/>
          <p:cNvSpPr/>
          <p:nvPr/>
        </p:nvSpPr>
        <p:spPr>
          <a:xfrm>
            <a:off x="1020604" y="61391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募集要項ページ</a:t>
            </a:r>
            <a:endParaRPr lang="en-US" sz="2200" dirty="0"/>
          </a:p>
        </p:txBody>
      </p:sp>
      <p:sp>
        <p:nvSpPr>
          <p:cNvPr id="12" name="Text 7"/>
          <p:cNvSpPr/>
          <p:nvPr/>
        </p:nvSpPr>
        <p:spPr>
          <a:xfrm>
            <a:off x="1020604" y="6629519"/>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具体的な求人情報を見て、条件面でマッチするか確認</a:t>
            </a:r>
            <a:endParaRPr lang="en-US" sz="1750" dirty="0"/>
          </a:p>
        </p:txBody>
      </p:sp>
      <p:pic>
        <p:nvPicPr>
          <p:cNvPr id="13" name="Image 3" descr="preencoded.png">    </p:cNvPr>
          <p:cNvPicPr>
            <a:picLocks noChangeAspect="1"/>
          </p:cNvPicPr>
          <p:nvPr/>
        </p:nvPicPr>
        <p:blipFill>
          <a:blip r:embed="rId4"/>
          <a:stretch>
            <a:fillRect/>
          </a:stretch>
        </p:blipFill>
        <p:spPr>
          <a:xfrm>
            <a:off x="7315200" y="5005030"/>
            <a:ext cx="6521410" cy="907256"/>
          </a:xfrm>
          <a:prstGeom prst="rect">
            <a:avLst/>
          </a:prstGeom>
        </p:spPr>
      </p:pic>
      <p:sp>
        <p:nvSpPr>
          <p:cNvPr id="14" name="Text 8"/>
          <p:cNvSpPr/>
          <p:nvPr/>
        </p:nvSpPr>
        <p:spPr>
          <a:xfrm>
            <a:off x="7542014" y="61391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応募フォーム</a:t>
            </a:r>
            <a:endParaRPr lang="en-US" sz="2200" dirty="0"/>
          </a:p>
        </p:txBody>
      </p:sp>
      <p:sp>
        <p:nvSpPr>
          <p:cNvPr id="15" name="Text 9"/>
          <p:cNvSpPr/>
          <p:nvPr/>
        </p:nvSpPr>
        <p:spPr>
          <a:xfrm>
            <a:off x="7542014" y="6629519"/>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最終的に応募フォームへ誘導</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83099"/>
            <a:ext cx="3970496" cy="637937"/>
          </a:xfrm>
          <a:prstGeom prst="rect">
            <a:avLst/>
          </a:prstGeom>
          <a:noFill/>
          <a:ln/>
        </p:spPr>
        <p:txBody>
          <a:bodyPr wrap="none" lIns="0" tIns="0" rIns="0" bIns="0" rtlCol="0" anchor="t"/>
          <a:lstStyle/>
          <a:p>
            <a:pPr algn="ctr" indent="0" marL="0">
              <a:lnSpc>
                <a:spcPts val="5000"/>
              </a:lnSpc>
              <a:buNone/>
            </a:pPr>
            <a:r>
              <a:rPr lang="en-US" sz="4000" dirty="0">
                <a:solidFill>
                  <a:srgbClr val="152D47"/>
                </a:solidFill>
                <a:latin typeface="Crimson Pro Semi Bold" pitchFamily="34" charset="0"/>
                <a:ea typeface="Crimson Pro Semi Bold" pitchFamily="34" charset="-122"/>
                <a:cs typeface="Crimson Pro Semi Bold" pitchFamily="34" charset="-120"/>
              </a:rPr>
              <a:t>自己紹介</a:t>
            </a:r>
            <a:endParaRPr lang="en-US" sz="4000" dirty="0"/>
          </a:p>
        </p:txBody>
      </p:sp>
      <p:sp>
        <p:nvSpPr>
          <p:cNvPr id="3" name="Text 1"/>
          <p:cNvSpPr/>
          <p:nvPr/>
        </p:nvSpPr>
        <p:spPr>
          <a:xfrm>
            <a:off x="793790" y="1825109"/>
            <a:ext cx="3970496" cy="326708"/>
          </a:xfrm>
          <a:prstGeom prst="rect">
            <a:avLst/>
          </a:prstGeom>
          <a:noFill/>
          <a:ln/>
        </p:spPr>
        <p:txBody>
          <a:bodyPr wrap="none" lIns="0" tIns="0" rIns="0" bIns="0" rtlCol="0" anchor="t"/>
          <a:lstStyle/>
          <a:p>
            <a:pPr algn="l" indent="0" marL="0">
              <a:lnSpc>
                <a:spcPts val="2550"/>
              </a:lnSpc>
              <a:buNone/>
            </a:pPr>
            <a:endParaRPr lang="en-US" sz="1600" dirty="0"/>
          </a:p>
        </p:txBody>
      </p:sp>
      <p:pic>
        <p:nvPicPr>
          <p:cNvPr id="4" name="Image 0" descr="preencoded.png">    </p:cNvPr>
          <p:cNvPicPr>
            <a:picLocks noChangeAspect="1"/>
          </p:cNvPicPr>
          <p:nvPr/>
        </p:nvPicPr>
        <p:blipFill>
          <a:blip r:embed="rId1"/>
          <a:stretch>
            <a:fillRect/>
          </a:stretch>
        </p:blipFill>
        <p:spPr>
          <a:xfrm>
            <a:off x="1304687" y="2381369"/>
            <a:ext cx="2948702" cy="2948702"/>
          </a:xfrm>
          <a:prstGeom prst="rect">
            <a:avLst/>
          </a:prstGeom>
        </p:spPr>
      </p:pic>
      <p:sp>
        <p:nvSpPr>
          <p:cNvPr id="5" name="Text 2"/>
          <p:cNvSpPr/>
          <p:nvPr/>
        </p:nvSpPr>
        <p:spPr>
          <a:xfrm>
            <a:off x="1247894" y="5559623"/>
            <a:ext cx="3062168" cy="382786"/>
          </a:xfrm>
          <a:prstGeom prst="rect">
            <a:avLst/>
          </a:prstGeom>
          <a:noFill/>
          <a:ln/>
        </p:spPr>
        <p:txBody>
          <a:bodyPr wrap="none" lIns="0" tIns="0" rIns="0" bIns="0" rtlCol="0" anchor="t"/>
          <a:lstStyle/>
          <a:p>
            <a:pPr algn="ctr" indent="0" marL="0">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池江 一騎</a:t>
            </a:r>
            <a:endParaRPr lang="en-US" sz="2400" dirty="0"/>
          </a:p>
        </p:txBody>
      </p:sp>
      <p:sp>
        <p:nvSpPr>
          <p:cNvPr id="6" name="Text 3"/>
          <p:cNvSpPr/>
          <p:nvPr/>
        </p:nvSpPr>
        <p:spPr>
          <a:xfrm>
            <a:off x="793790" y="6146483"/>
            <a:ext cx="3970496" cy="326708"/>
          </a:xfrm>
          <a:prstGeom prst="rect">
            <a:avLst/>
          </a:prstGeom>
          <a:noFill/>
          <a:ln/>
        </p:spPr>
        <p:txBody>
          <a:bodyPr wrap="none" lIns="0" tIns="0" rIns="0" bIns="0" rtlCol="0" anchor="t"/>
          <a:lstStyle/>
          <a:p>
            <a:pPr algn="ctr" indent="0" marL="0">
              <a:lnSpc>
                <a:spcPts val="2550"/>
              </a:lnSpc>
              <a:buNone/>
            </a:pPr>
            <a:r>
              <a:rPr lang="en-US" sz="1600" dirty="0">
                <a:solidFill>
                  <a:srgbClr val="4C4C4D"/>
                </a:solidFill>
                <a:latin typeface="Heebo" pitchFamily="34" charset="0"/>
                <a:ea typeface="Heebo" pitchFamily="34" charset="-122"/>
                <a:cs typeface="Heebo" pitchFamily="34" charset="-120"/>
              </a:rPr>
              <a:t>神奈川県大和市生まれ</a:t>
            </a:r>
            <a:endParaRPr lang="en-US" sz="1600" dirty="0"/>
          </a:p>
        </p:txBody>
      </p:sp>
      <p:sp>
        <p:nvSpPr>
          <p:cNvPr id="7" name="Text 4"/>
          <p:cNvSpPr/>
          <p:nvPr/>
        </p:nvSpPr>
        <p:spPr>
          <a:xfrm>
            <a:off x="793790" y="6656903"/>
            <a:ext cx="3970496" cy="326708"/>
          </a:xfrm>
          <a:prstGeom prst="rect">
            <a:avLst/>
          </a:prstGeom>
          <a:noFill/>
          <a:ln/>
        </p:spPr>
        <p:txBody>
          <a:bodyPr wrap="none" lIns="0" tIns="0" rIns="0" bIns="0" rtlCol="0" anchor="t"/>
          <a:lstStyle/>
          <a:p>
            <a:pPr algn="ctr" indent="0" marL="0">
              <a:lnSpc>
                <a:spcPts val="2550"/>
              </a:lnSpc>
              <a:buNone/>
            </a:pPr>
            <a:r>
              <a:rPr lang="en-US" sz="1600" dirty="0">
                <a:solidFill>
                  <a:srgbClr val="4C4C4D"/>
                </a:solidFill>
                <a:latin typeface="Heebo" pitchFamily="34" charset="0"/>
                <a:ea typeface="Heebo" pitchFamily="34" charset="-122"/>
                <a:cs typeface="Heebo" pitchFamily="34" charset="-120"/>
              </a:rPr>
              <a:t>つきみ野中学校出身</a:t>
            </a:r>
            <a:endParaRPr lang="en-US" sz="1600" dirty="0"/>
          </a:p>
        </p:txBody>
      </p:sp>
      <p:sp>
        <p:nvSpPr>
          <p:cNvPr id="8" name="Text 5"/>
          <p:cNvSpPr/>
          <p:nvPr/>
        </p:nvSpPr>
        <p:spPr>
          <a:xfrm>
            <a:off x="5269825" y="983099"/>
            <a:ext cx="6403896" cy="382786"/>
          </a:xfrm>
          <a:prstGeom prst="rect">
            <a:avLst/>
          </a:prstGeom>
          <a:noFill/>
          <a:ln/>
        </p:spPr>
        <p:txBody>
          <a:bodyPr wrap="none" lIns="0" tIns="0" rIns="0" bIns="0" rtlCol="0" anchor="t"/>
          <a:lstStyle/>
          <a:p>
            <a:pPr algn="l" indent="0" marL="0">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企業と顧客をつなぐクリエイティブパートナー</a:t>
            </a:r>
            <a:endParaRPr lang="en-US" sz="2400" dirty="0"/>
          </a:p>
        </p:txBody>
      </p:sp>
      <p:sp>
        <p:nvSpPr>
          <p:cNvPr id="9" name="Shape 6"/>
          <p:cNvSpPr/>
          <p:nvPr/>
        </p:nvSpPr>
        <p:spPr>
          <a:xfrm>
            <a:off x="5269825" y="1595438"/>
            <a:ext cx="8574286" cy="1630204"/>
          </a:xfrm>
          <a:prstGeom prst="roundRect">
            <a:avLst>
              <a:gd name="adj" fmla="val 1878"/>
            </a:avLst>
          </a:prstGeom>
          <a:solidFill>
            <a:srgbClr val="FFFFFF"/>
          </a:solidFill>
          <a:ln w="22860">
            <a:solidFill>
              <a:srgbClr val="D8D4D4"/>
            </a:solidFill>
            <a:prstDash val="solid"/>
          </a:ln>
        </p:spPr>
      </p:sp>
      <p:sp>
        <p:nvSpPr>
          <p:cNvPr id="10" name="Shape 7"/>
          <p:cNvSpPr/>
          <p:nvPr/>
        </p:nvSpPr>
        <p:spPr>
          <a:xfrm>
            <a:off x="5292685" y="1618298"/>
            <a:ext cx="816531" cy="1584484"/>
          </a:xfrm>
          <a:prstGeom prst="roundRect">
            <a:avLst>
              <a:gd name="adj" fmla="val 391"/>
            </a:avLst>
          </a:prstGeom>
          <a:solidFill>
            <a:srgbClr val="F2EEEE"/>
          </a:solidFill>
          <a:ln/>
        </p:spPr>
      </p:sp>
      <p:sp>
        <p:nvSpPr>
          <p:cNvPr id="11" name="Text 8"/>
          <p:cNvSpPr/>
          <p:nvPr/>
        </p:nvSpPr>
        <p:spPr>
          <a:xfrm>
            <a:off x="5547836" y="2219206"/>
            <a:ext cx="306110" cy="382667"/>
          </a:xfrm>
          <a:prstGeom prst="rect">
            <a:avLst/>
          </a:prstGeom>
          <a:noFill/>
          <a:ln/>
        </p:spPr>
        <p:txBody>
          <a:bodyPr wrap="none" lIns="0" tIns="0" rIns="0" bIns="0" rtlCol="0" anchor="t"/>
          <a:lstStyle/>
          <a:p>
            <a:pPr algn="l" indent="0" marL="0">
              <a:lnSpc>
                <a:spcPts val="2400"/>
              </a:lnSpc>
              <a:buNone/>
            </a:pPr>
            <a:r>
              <a:rPr lang="en-US" sz="2400" dirty="0">
                <a:solidFill>
                  <a:srgbClr val="4C4C4D"/>
                </a:solidFill>
                <a:latin typeface="Crimson Pro Semi Bold" pitchFamily="34" charset="0"/>
                <a:ea typeface="Crimson Pro Semi Bold" pitchFamily="34" charset="-122"/>
                <a:cs typeface="Crimson Pro Semi Bold" pitchFamily="34" charset="-120"/>
              </a:rPr>
              <a:t>1</a:t>
            </a:r>
            <a:endParaRPr lang="en-US" sz="2400" dirty="0"/>
          </a:p>
        </p:txBody>
      </p:sp>
      <p:sp>
        <p:nvSpPr>
          <p:cNvPr id="12" name="Text 9"/>
          <p:cNvSpPr/>
          <p:nvPr/>
        </p:nvSpPr>
        <p:spPr>
          <a:xfrm>
            <a:off x="6313289" y="1822371"/>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技術と経験を基盤に</a:t>
            </a:r>
            <a:endParaRPr lang="en-US" sz="2000" dirty="0"/>
          </a:p>
        </p:txBody>
      </p:sp>
      <p:sp>
        <p:nvSpPr>
          <p:cNvPr id="13" name="Text 10"/>
          <p:cNvSpPr/>
          <p:nvPr/>
        </p:nvSpPr>
        <p:spPr>
          <a:xfrm>
            <a:off x="6313289" y="2345293"/>
            <a:ext cx="7303889" cy="653415"/>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大手IT企業でのITエンジニアやマーケティングの経験を活かし、</a:t>
            </a:r>
            <a:pPr algn="l" indent="0" marL="0">
              <a:lnSpc>
                <a:spcPts val="2550"/>
              </a:lnSpc>
              <a:buNone/>
            </a:pPr>
            <a:r>
              <a:rPr lang="en-US" sz="1600" dirty="0">
                <a:solidFill>
                  <a:srgbClr val="4C4C4D"/>
                </a:solidFill>
                <a:latin typeface="Heebo" pitchFamily="34" charset="0"/>
                <a:ea typeface="Heebo" pitchFamily="34" charset="-122"/>
                <a:cs typeface="Heebo" pitchFamily="34" charset="-120"/>
              </a:rPr>
              <a:t>WEB制作や映像制作を中心に活動するフリーランスです。</a:t>
            </a:r>
            <a:endParaRPr lang="en-US" sz="1600" dirty="0"/>
          </a:p>
        </p:txBody>
      </p:sp>
      <p:sp>
        <p:nvSpPr>
          <p:cNvPr id="14" name="Shape 11"/>
          <p:cNvSpPr/>
          <p:nvPr/>
        </p:nvSpPr>
        <p:spPr>
          <a:xfrm>
            <a:off x="5269825" y="3429714"/>
            <a:ext cx="8574286" cy="1630204"/>
          </a:xfrm>
          <a:prstGeom prst="roundRect">
            <a:avLst>
              <a:gd name="adj" fmla="val 1878"/>
            </a:avLst>
          </a:prstGeom>
          <a:solidFill>
            <a:srgbClr val="FFFFFF"/>
          </a:solidFill>
          <a:ln w="22860">
            <a:solidFill>
              <a:srgbClr val="D8D4D4"/>
            </a:solidFill>
            <a:prstDash val="solid"/>
          </a:ln>
        </p:spPr>
      </p:sp>
      <p:sp>
        <p:nvSpPr>
          <p:cNvPr id="15" name="Shape 12"/>
          <p:cNvSpPr/>
          <p:nvPr/>
        </p:nvSpPr>
        <p:spPr>
          <a:xfrm>
            <a:off x="5292685" y="3452574"/>
            <a:ext cx="816531" cy="1584484"/>
          </a:xfrm>
          <a:prstGeom prst="roundRect">
            <a:avLst>
              <a:gd name="adj" fmla="val 391"/>
            </a:avLst>
          </a:prstGeom>
          <a:solidFill>
            <a:srgbClr val="F2EEEE"/>
          </a:solidFill>
          <a:ln/>
        </p:spPr>
      </p:sp>
      <p:sp>
        <p:nvSpPr>
          <p:cNvPr id="16" name="Text 13"/>
          <p:cNvSpPr/>
          <p:nvPr/>
        </p:nvSpPr>
        <p:spPr>
          <a:xfrm>
            <a:off x="5547836" y="4053483"/>
            <a:ext cx="306110" cy="382667"/>
          </a:xfrm>
          <a:prstGeom prst="rect">
            <a:avLst/>
          </a:prstGeom>
          <a:noFill/>
          <a:ln/>
        </p:spPr>
        <p:txBody>
          <a:bodyPr wrap="none" lIns="0" tIns="0" rIns="0" bIns="0" rtlCol="0" anchor="t"/>
          <a:lstStyle/>
          <a:p>
            <a:pPr algn="l" indent="0" marL="0">
              <a:lnSpc>
                <a:spcPts val="2400"/>
              </a:lnSpc>
              <a:buNone/>
            </a:pPr>
            <a:r>
              <a:rPr lang="en-US" sz="2400" dirty="0">
                <a:solidFill>
                  <a:srgbClr val="4C4C4D"/>
                </a:solidFill>
                <a:latin typeface="Crimson Pro Semi Bold" pitchFamily="34" charset="0"/>
                <a:ea typeface="Crimson Pro Semi Bold" pitchFamily="34" charset="-122"/>
                <a:cs typeface="Crimson Pro Semi Bold" pitchFamily="34" charset="-120"/>
              </a:rPr>
              <a:t>2</a:t>
            </a:r>
            <a:endParaRPr lang="en-US" sz="2400" dirty="0"/>
          </a:p>
        </p:txBody>
      </p:sp>
      <p:sp>
        <p:nvSpPr>
          <p:cNvPr id="17" name="Text 14"/>
          <p:cNvSpPr/>
          <p:nvPr/>
        </p:nvSpPr>
        <p:spPr>
          <a:xfrm>
            <a:off x="6313289" y="365664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魅力を視覚化し伝える</a:t>
            </a:r>
            <a:endParaRPr lang="en-US" sz="2000" dirty="0"/>
          </a:p>
        </p:txBody>
      </p:sp>
      <p:sp>
        <p:nvSpPr>
          <p:cNvPr id="18" name="Text 15"/>
          <p:cNvSpPr/>
          <p:nvPr/>
        </p:nvSpPr>
        <p:spPr>
          <a:xfrm>
            <a:off x="6313289" y="4179570"/>
            <a:ext cx="7303889" cy="653415"/>
          </a:xfrm>
          <a:prstGeom prst="rect">
            <a:avLst/>
          </a:prstGeom>
          <a:noFill/>
          <a:ln/>
        </p:spPr>
        <p:txBody>
          <a:bodyPr wrap="square" lIns="0" tIns="0" rIns="0" bIns="0" rtlCol="0" anchor="t"/>
          <a:lstStyle/>
          <a:p>
            <a:pPr algn="l" indent="0" marL="0">
              <a:lnSpc>
                <a:spcPts val="2550"/>
              </a:lnSpc>
              <a:buNone/>
            </a:pPr>
            <a:r>
              <a:rPr lang="en-US" sz="1600" b="1" dirty="0">
                <a:solidFill>
                  <a:srgbClr val="4C4C4D"/>
                </a:solidFill>
                <a:latin typeface="Heebo" pitchFamily="34" charset="0"/>
                <a:ea typeface="Heebo" pitchFamily="34" charset="-122"/>
                <a:cs typeface="Heebo" pitchFamily="34" charset="-120"/>
              </a:rPr>
              <a:t>「魅力を見える化して伝えていく」</a:t>
            </a:r>
            <a:pPr algn="l" indent="0" marL="0">
              <a:lnSpc>
                <a:spcPts val="2550"/>
              </a:lnSpc>
              <a:buNone/>
            </a:pPr>
            <a:r>
              <a:rPr lang="en-US" sz="1600" dirty="0">
                <a:solidFill>
                  <a:srgbClr val="4C4C4D"/>
                </a:solidFill>
                <a:latin typeface="Heebo" pitchFamily="34" charset="0"/>
                <a:ea typeface="Heebo" pitchFamily="34" charset="-122"/>
                <a:cs typeface="Heebo" pitchFamily="34" charset="-120"/>
              </a:rPr>
              <a:t>ためのサポートをメインに活動。</a:t>
            </a:r>
            <a:pPr algn="l" indent="0" marL="0">
              <a:lnSpc>
                <a:spcPts val="2550"/>
              </a:lnSpc>
              <a:buNone/>
            </a:pPr>
            <a:r>
              <a:rPr lang="en-US" sz="1600" dirty="0">
                <a:solidFill>
                  <a:srgbClr val="4C4C4D"/>
                </a:solidFill>
                <a:latin typeface="Heebo" pitchFamily="34" charset="0"/>
                <a:ea typeface="Heebo" pitchFamily="34" charset="-122"/>
                <a:cs typeface="Heebo" pitchFamily="34" charset="-120"/>
              </a:rPr>
              <a:t>お客様の強みを引き出し、効果的に表現します。</a:t>
            </a:r>
            <a:endParaRPr lang="en-US" sz="1600" dirty="0"/>
          </a:p>
        </p:txBody>
      </p:sp>
      <p:sp>
        <p:nvSpPr>
          <p:cNvPr id="19" name="Shape 16"/>
          <p:cNvSpPr/>
          <p:nvPr/>
        </p:nvSpPr>
        <p:spPr>
          <a:xfrm>
            <a:off x="5269825" y="5263991"/>
            <a:ext cx="8574286" cy="1956911"/>
          </a:xfrm>
          <a:prstGeom prst="roundRect">
            <a:avLst>
              <a:gd name="adj" fmla="val 1565"/>
            </a:avLst>
          </a:prstGeom>
          <a:solidFill>
            <a:srgbClr val="FFFFFF"/>
          </a:solidFill>
          <a:ln w="22860">
            <a:solidFill>
              <a:srgbClr val="D8D4D4"/>
            </a:solidFill>
            <a:prstDash val="solid"/>
          </a:ln>
        </p:spPr>
      </p:sp>
      <p:sp>
        <p:nvSpPr>
          <p:cNvPr id="20" name="Shape 17"/>
          <p:cNvSpPr/>
          <p:nvPr/>
        </p:nvSpPr>
        <p:spPr>
          <a:xfrm>
            <a:off x="5292685" y="5286851"/>
            <a:ext cx="816531" cy="1911191"/>
          </a:xfrm>
          <a:prstGeom prst="roundRect">
            <a:avLst>
              <a:gd name="adj" fmla="val 391"/>
            </a:avLst>
          </a:prstGeom>
          <a:solidFill>
            <a:srgbClr val="F2EEEE"/>
          </a:solidFill>
          <a:ln/>
        </p:spPr>
      </p:sp>
      <p:sp>
        <p:nvSpPr>
          <p:cNvPr id="21" name="Text 18"/>
          <p:cNvSpPr/>
          <p:nvPr/>
        </p:nvSpPr>
        <p:spPr>
          <a:xfrm>
            <a:off x="5547836" y="6051113"/>
            <a:ext cx="306110" cy="382667"/>
          </a:xfrm>
          <a:prstGeom prst="rect">
            <a:avLst/>
          </a:prstGeom>
          <a:noFill/>
          <a:ln/>
        </p:spPr>
        <p:txBody>
          <a:bodyPr wrap="none" lIns="0" tIns="0" rIns="0" bIns="0" rtlCol="0" anchor="t"/>
          <a:lstStyle/>
          <a:p>
            <a:pPr algn="l" indent="0" marL="0">
              <a:lnSpc>
                <a:spcPts val="2400"/>
              </a:lnSpc>
              <a:buNone/>
            </a:pPr>
            <a:r>
              <a:rPr lang="en-US" sz="2400" dirty="0">
                <a:solidFill>
                  <a:srgbClr val="4C4C4D"/>
                </a:solidFill>
                <a:latin typeface="Crimson Pro Semi Bold" pitchFamily="34" charset="0"/>
                <a:ea typeface="Crimson Pro Semi Bold" pitchFamily="34" charset="-122"/>
                <a:cs typeface="Crimson Pro Semi Bold" pitchFamily="34" charset="-120"/>
              </a:rPr>
              <a:t>3</a:t>
            </a:r>
            <a:endParaRPr lang="en-US" sz="2400" dirty="0"/>
          </a:p>
        </p:txBody>
      </p:sp>
      <p:sp>
        <p:nvSpPr>
          <p:cNvPr id="22" name="Text 19"/>
          <p:cNvSpPr/>
          <p:nvPr/>
        </p:nvSpPr>
        <p:spPr>
          <a:xfrm>
            <a:off x="6313289" y="5490924"/>
            <a:ext cx="3825478" cy="318849"/>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徹底した顧客目線でのヒアリング</a:t>
            </a:r>
            <a:endParaRPr lang="en-US" sz="2000" dirty="0"/>
          </a:p>
        </p:txBody>
      </p:sp>
      <p:sp>
        <p:nvSpPr>
          <p:cNvPr id="23" name="Text 20"/>
          <p:cNvSpPr/>
          <p:nvPr/>
        </p:nvSpPr>
        <p:spPr>
          <a:xfrm>
            <a:off x="6313289" y="6013847"/>
            <a:ext cx="7303889" cy="980123"/>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お客様の本当のニーズを理解するため、丁寧なヒアリングを重視しています。</a:t>
            </a:r>
            <a:pPr algn="l" indent="0" marL="0">
              <a:lnSpc>
                <a:spcPts val="2550"/>
              </a:lnSpc>
              <a:buNone/>
            </a:pPr>
            <a:r>
              <a:rPr lang="en-US" sz="1600" dirty="0">
                <a:solidFill>
                  <a:srgbClr val="4C4C4D"/>
                </a:solidFill>
                <a:latin typeface="Heebo" pitchFamily="34" charset="0"/>
                <a:ea typeface="Heebo" pitchFamily="34" charset="-122"/>
                <a:cs typeface="Heebo" pitchFamily="34" charset="-120"/>
              </a:rPr>
              <a:t>表面的な要望だけでなく、その背景にある課題や目標を深く掘り下げ、</a:t>
            </a:r>
            <a:pPr algn="l" indent="0" marL="0">
              <a:lnSpc>
                <a:spcPts val="2550"/>
              </a:lnSpc>
              <a:buNone/>
            </a:pPr>
            <a:r>
              <a:rPr lang="en-US" sz="1600" dirty="0">
                <a:solidFill>
                  <a:srgbClr val="4C4C4D"/>
                </a:solidFill>
                <a:latin typeface="Heebo" pitchFamily="34" charset="0"/>
                <a:ea typeface="Heebo" pitchFamily="34" charset="-122"/>
                <a:cs typeface="Heebo" pitchFamily="34" charset="-120"/>
              </a:rPr>
              <a:t>最適なソリューションをご提案します。</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8670" y="619720"/>
            <a:ext cx="5266253" cy="598527"/>
          </a:xfrm>
          <a:prstGeom prst="rect">
            <a:avLst/>
          </a:prstGeom>
          <a:noFill/>
          <a:ln/>
        </p:spPr>
        <p:txBody>
          <a:bodyPr wrap="none" lIns="0" tIns="0" rIns="0" bIns="0" rtlCol="0" anchor="t"/>
          <a:lstStyle/>
          <a:p>
            <a:pPr algn="l" indent="0" marL="0">
              <a:lnSpc>
                <a:spcPts val="4700"/>
              </a:lnSpc>
              <a:buNone/>
            </a:pPr>
            <a:r>
              <a:rPr lang="en-US" sz="3750" dirty="0">
                <a:solidFill>
                  <a:srgbClr val="152D47"/>
                </a:solidFill>
                <a:latin typeface="Crimson Pro Semi Bold" pitchFamily="34" charset="0"/>
                <a:ea typeface="Crimson Pro Semi Bold" pitchFamily="34" charset="-122"/>
                <a:cs typeface="Crimson Pro Semi Bold" pitchFamily="34" charset="-120"/>
              </a:rPr>
              <a:t>３つの強みの掛け合わせ</a:t>
            </a:r>
            <a:endParaRPr lang="en-US" sz="3750" dirty="0"/>
          </a:p>
        </p:txBody>
      </p:sp>
      <p:sp>
        <p:nvSpPr>
          <p:cNvPr id="3" name="Text 1"/>
          <p:cNvSpPr/>
          <p:nvPr/>
        </p:nvSpPr>
        <p:spPr>
          <a:xfrm>
            <a:off x="6117908" y="1294805"/>
            <a:ext cx="2394466" cy="299204"/>
          </a:xfrm>
          <a:prstGeom prst="rect">
            <a:avLst/>
          </a:prstGeom>
          <a:noFill/>
          <a:ln/>
        </p:spPr>
        <p:txBody>
          <a:bodyPr wrap="none" lIns="0" tIns="0" rIns="0" bIns="0" rtlCol="0" anchor="t"/>
          <a:lstStyle/>
          <a:p>
            <a:pPr algn="ctr" indent="0" marL="0">
              <a:lnSpc>
                <a:spcPts val="2350"/>
              </a:lnSpc>
              <a:buNone/>
            </a:pPr>
            <a:r>
              <a:rPr lang="en-US" sz="1850" dirty="0">
                <a:solidFill>
                  <a:srgbClr val="152D47"/>
                </a:solidFill>
                <a:latin typeface="Crimson Pro Semi Bold" pitchFamily="34" charset="0"/>
                <a:ea typeface="Crimson Pro Semi Bold" pitchFamily="34" charset="-122"/>
                <a:cs typeface="Crimson Pro Semi Bold" pitchFamily="34" charset="-120"/>
              </a:rPr>
              <a:t>マーケティング</a:t>
            </a:r>
            <a:endParaRPr lang="en-US" sz="1850" dirty="0"/>
          </a:p>
        </p:txBody>
      </p:sp>
      <p:sp>
        <p:nvSpPr>
          <p:cNvPr id="4" name="Text 2"/>
          <p:cNvSpPr/>
          <p:nvPr/>
        </p:nvSpPr>
        <p:spPr>
          <a:xfrm>
            <a:off x="788670" y="1881307"/>
            <a:ext cx="13053060" cy="612934"/>
          </a:xfrm>
          <a:prstGeom prst="rect">
            <a:avLst/>
          </a:prstGeom>
          <a:noFill/>
          <a:ln/>
        </p:spPr>
        <p:txBody>
          <a:bodyPr wrap="square" lIns="0" tIns="0" rIns="0" bIns="0" rtlCol="0" anchor="t"/>
          <a:lstStyle/>
          <a:p>
            <a:pPr algn="ctr" indent="0" marL="0">
              <a:lnSpc>
                <a:spcPts val="2400"/>
              </a:lnSpc>
              <a:buNone/>
            </a:pPr>
            <a:r>
              <a:rPr lang="en-US" sz="1500" dirty="0">
                <a:solidFill>
                  <a:srgbClr val="4C4C4D"/>
                </a:solidFill>
                <a:latin typeface="Heebo" pitchFamily="34" charset="0"/>
                <a:ea typeface="Heebo" pitchFamily="34" charset="-122"/>
                <a:cs typeface="Heebo" pitchFamily="34" charset="-120"/>
              </a:rPr>
              <a:t>徹底した顧客目線で課題を発見し、戦略を立案</a:t>
            </a:r>
            <a:pPr algn="ctr" indent="0" marL="0">
              <a:lnSpc>
                <a:spcPts val="2400"/>
              </a:lnSpc>
              <a:buNone/>
            </a:pPr>
            <a:r>
              <a:rPr lang="en-US" sz="1500" dirty="0">
                <a:solidFill>
                  <a:srgbClr val="4C4C4D"/>
                </a:solidFill>
                <a:latin typeface="Heebo" pitchFamily="34" charset="0"/>
                <a:ea typeface="Heebo" pitchFamily="34" charset="-122"/>
                <a:cs typeface="Heebo" pitchFamily="34" charset="-120"/>
              </a:rPr>
              <a:t>お客様の本当のニーズを形にする提案力を重視します</a:t>
            </a:r>
            <a:endParaRPr lang="en-US" sz="1500" dirty="0"/>
          </a:p>
        </p:txBody>
      </p:sp>
      <p:sp>
        <p:nvSpPr>
          <p:cNvPr id="5" name="Text 3"/>
          <p:cNvSpPr/>
          <p:nvPr/>
        </p:nvSpPr>
        <p:spPr>
          <a:xfrm>
            <a:off x="788670" y="2882146"/>
            <a:ext cx="3588782" cy="306467"/>
          </a:xfrm>
          <a:prstGeom prst="rect">
            <a:avLst/>
          </a:prstGeom>
          <a:noFill/>
          <a:ln/>
        </p:spPr>
        <p:txBody>
          <a:bodyPr wrap="none" lIns="0" tIns="0" rIns="0" bIns="0" rtlCol="0" anchor="t"/>
          <a:lstStyle/>
          <a:p>
            <a:pPr algn="l" indent="0" marL="0">
              <a:lnSpc>
                <a:spcPts val="2400"/>
              </a:lnSpc>
              <a:buNone/>
            </a:pPr>
            <a:endParaRPr lang="en-US" sz="1500" dirty="0"/>
          </a:p>
        </p:txBody>
      </p:sp>
      <p:sp>
        <p:nvSpPr>
          <p:cNvPr id="6" name="Text 4"/>
          <p:cNvSpPr/>
          <p:nvPr/>
        </p:nvSpPr>
        <p:spPr>
          <a:xfrm>
            <a:off x="1982986" y="3380065"/>
            <a:ext cx="2394466" cy="299204"/>
          </a:xfrm>
          <a:prstGeom prst="rect">
            <a:avLst/>
          </a:prstGeom>
          <a:noFill/>
          <a:ln/>
        </p:spPr>
        <p:txBody>
          <a:bodyPr wrap="none" lIns="0" tIns="0" rIns="0" bIns="0" rtlCol="0" anchor="t"/>
          <a:lstStyle/>
          <a:p>
            <a:pPr algn="r" indent="0" marL="0">
              <a:lnSpc>
                <a:spcPts val="2350"/>
              </a:lnSpc>
              <a:buNone/>
            </a:pPr>
            <a:r>
              <a:rPr lang="en-US" sz="1850" dirty="0">
                <a:solidFill>
                  <a:srgbClr val="152D47"/>
                </a:solidFill>
                <a:latin typeface="Crimson Pro Semi Bold" pitchFamily="34" charset="0"/>
                <a:ea typeface="Crimson Pro Semi Bold" pitchFamily="34" charset="-122"/>
                <a:cs typeface="Crimson Pro Semi Bold" pitchFamily="34" charset="-120"/>
              </a:rPr>
              <a:t>システム開発</a:t>
            </a:r>
            <a:endParaRPr lang="en-US" sz="1850" dirty="0"/>
          </a:p>
        </p:txBody>
      </p:sp>
      <p:sp>
        <p:nvSpPr>
          <p:cNvPr id="7" name="Text 5"/>
          <p:cNvSpPr/>
          <p:nvPr/>
        </p:nvSpPr>
        <p:spPr>
          <a:xfrm>
            <a:off x="788670" y="3870722"/>
            <a:ext cx="3588782" cy="612934"/>
          </a:xfrm>
          <a:prstGeom prst="rect">
            <a:avLst/>
          </a:prstGeom>
          <a:noFill/>
          <a:ln/>
        </p:spPr>
        <p:txBody>
          <a:bodyPr wrap="square" lIns="0" tIns="0" rIns="0" bIns="0" rtlCol="0" anchor="t"/>
          <a:lstStyle/>
          <a:p>
            <a:pPr algn="r" indent="0" marL="0">
              <a:lnSpc>
                <a:spcPts val="2400"/>
              </a:lnSpc>
              <a:buNone/>
            </a:pPr>
            <a:r>
              <a:rPr lang="en-US" sz="1500" dirty="0">
                <a:solidFill>
                  <a:srgbClr val="4C4C4D"/>
                </a:solidFill>
                <a:latin typeface="Heebo" pitchFamily="34" charset="0"/>
                <a:ea typeface="Heebo" pitchFamily="34" charset="-122"/>
                <a:cs typeface="Heebo" pitchFamily="34" charset="-120"/>
              </a:rPr>
              <a:t>企業サイトから</a:t>
            </a:r>
            <a:pPr algn="r" indent="0" marL="0">
              <a:lnSpc>
                <a:spcPts val="2400"/>
              </a:lnSpc>
              <a:buNone/>
            </a:pPr>
            <a:r>
              <a:rPr lang="en-US" sz="1500" dirty="0">
                <a:solidFill>
                  <a:srgbClr val="4C4C4D"/>
                </a:solidFill>
                <a:latin typeface="Heebo" pitchFamily="34" charset="0"/>
                <a:ea typeface="Heebo" pitchFamily="34" charset="-122"/>
                <a:cs typeface="Heebo" pitchFamily="34" charset="-120"/>
              </a:rPr>
              <a:t>業務システムまで幅広く対応</a:t>
            </a:r>
            <a:endParaRPr lang="en-US" sz="1500" dirty="0"/>
          </a:p>
        </p:txBody>
      </p:sp>
      <p:sp>
        <p:nvSpPr>
          <p:cNvPr id="8" name="Text 6"/>
          <p:cNvSpPr/>
          <p:nvPr/>
        </p:nvSpPr>
        <p:spPr>
          <a:xfrm>
            <a:off x="788670" y="4656058"/>
            <a:ext cx="3588782" cy="1532334"/>
          </a:xfrm>
          <a:prstGeom prst="rect">
            <a:avLst/>
          </a:prstGeom>
          <a:noFill/>
          <a:ln/>
        </p:spPr>
        <p:txBody>
          <a:bodyPr wrap="square" lIns="0" tIns="0" rIns="0" bIns="0" rtlCol="0" anchor="t"/>
          <a:lstStyle/>
          <a:p>
            <a:pPr algn="r" indent="0" marL="0">
              <a:lnSpc>
                <a:spcPts val="2400"/>
              </a:lnSpc>
              <a:buNone/>
            </a:pPr>
            <a:r>
              <a:rPr lang="en-US" sz="1500" dirty="0">
                <a:solidFill>
                  <a:srgbClr val="4C4C4D"/>
                </a:solidFill>
                <a:latin typeface="Heebo" pitchFamily="34" charset="0"/>
                <a:ea typeface="Heebo" pitchFamily="34" charset="-122"/>
                <a:cs typeface="Heebo" pitchFamily="34" charset="-120"/>
              </a:rPr>
              <a:t>ITエンジニアとしての技術力を活かしWordPressカスタマイズやAPI連携</a:t>
            </a:r>
            <a:pPr algn="r" indent="0" marL="0">
              <a:lnSpc>
                <a:spcPts val="2400"/>
              </a:lnSpc>
              <a:buNone/>
            </a:pPr>
            <a:r>
              <a:rPr lang="en-US" sz="1500" dirty="0">
                <a:solidFill>
                  <a:srgbClr val="4C4C4D"/>
                </a:solidFill>
                <a:latin typeface="Heebo" pitchFamily="34" charset="0"/>
                <a:ea typeface="Heebo" pitchFamily="34" charset="-122"/>
                <a:cs typeface="Heebo" pitchFamily="34" charset="-120"/>
              </a:rPr>
              <a:t>データベース設計など</a:t>
            </a:r>
            <a:pPr algn="r" indent="0" marL="0">
              <a:lnSpc>
                <a:spcPts val="2400"/>
              </a:lnSpc>
              <a:buNone/>
            </a:pPr>
            <a:r>
              <a:rPr lang="en-US" sz="1500" dirty="0">
                <a:solidFill>
                  <a:srgbClr val="4C4C4D"/>
                </a:solidFill>
                <a:latin typeface="Heebo" pitchFamily="34" charset="0"/>
                <a:ea typeface="Heebo" pitchFamily="34" charset="-122"/>
                <a:cs typeface="Heebo" pitchFamily="34" charset="-120"/>
              </a:rPr>
              <a:t>お客様のニーズに合わせた</a:t>
            </a:r>
            <a:pPr algn="r" indent="0" marL="0">
              <a:lnSpc>
                <a:spcPts val="2400"/>
              </a:lnSpc>
              <a:buNone/>
            </a:pPr>
            <a:r>
              <a:rPr lang="en-US" sz="1500" dirty="0">
                <a:solidFill>
                  <a:srgbClr val="4C4C4D"/>
                </a:solidFill>
                <a:latin typeface="Heebo" pitchFamily="34" charset="0"/>
                <a:ea typeface="Heebo" pitchFamily="34" charset="-122"/>
                <a:cs typeface="Heebo" pitchFamily="34" charset="-120"/>
              </a:rPr>
              <a:t>最適なソリューションを提供します</a:t>
            </a:r>
            <a:endParaRPr lang="en-US" sz="1500" dirty="0"/>
          </a:p>
        </p:txBody>
      </p:sp>
      <p:pic>
        <p:nvPicPr>
          <p:cNvPr id="9" name="Image 0" descr="preencoded.png">    </p:cNvPr>
          <p:cNvPicPr>
            <a:picLocks noChangeAspect="1"/>
          </p:cNvPicPr>
          <p:nvPr/>
        </p:nvPicPr>
        <p:blipFill>
          <a:blip r:embed="rId1"/>
          <a:stretch>
            <a:fillRect/>
          </a:stretch>
        </p:blipFill>
        <p:spPr>
          <a:xfrm>
            <a:off x="5258038" y="2925247"/>
            <a:ext cx="4129207" cy="3873103"/>
          </a:xfrm>
          <a:prstGeom prst="rect">
            <a:avLst/>
          </a:prstGeom>
        </p:spPr>
      </p:pic>
      <p:sp>
        <p:nvSpPr>
          <p:cNvPr id="10" name="Text 7"/>
          <p:cNvSpPr/>
          <p:nvPr/>
        </p:nvSpPr>
        <p:spPr>
          <a:xfrm>
            <a:off x="6315139" y="3492999"/>
            <a:ext cx="2015004" cy="309683"/>
          </a:xfrm>
          <a:prstGeom prst="rect">
            <a:avLst/>
          </a:prstGeom>
          <a:noFill/>
          <a:ln/>
        </p:spPr>
        <p:txBody>
          <a:bodyPr wrap="none" lIns="0" tIns="0" rIns="0" bIns="0" rtlCol="0" anchor="t"/>
          <a:lstStyle/>
          <a:p>
            <a:pPr algn="ctr" indent="0" marL="0">
              <a:lnSpc>
                <a:spcPts val="4500"/>
              </a:lnSpc>
              <a:buNone/>
            </a:pPr>
            <a:r>
              <a:rPr lang="en-US" sz="3600" dirty="0">
                <a:solidFill>
                  <a:srgbClr val="FFFFFF"/>
                </a:solidFill>
                <a:latin typeface="Crimson Pro Semi Bold" pitchFamily="34" charset="0"/>
                <a:ea typeface="Crimson Pro Semi Bold" pitchFamily="34" charset="-122"/>
                <a:cs typeface="Crimson Pro Semi Bold" pitchFamily="34" charset="-120"/>
              </a:rPr>
              <a:t>マーケティング</a:t>
            </a:r>
            <a:endParaRPr lang="en-US" sz="3600" dirty="0"/>
          </a:p>
        </p:txBody>
      </p:sp>
      <p:sp>
        <p:nvSpPr>
          <p:cNvPr id="11" name="Text 8"/>
          <p:cNvSpPr/>
          <p:nvPr/>
        </p:nvSpPr>
        <p:spPr>
          <a:xfrm>
            <a:off x="5386090" y="5489423"/>
            <a:ext cx="1395639" cy="309683"/>
          </a:xfrm>
          <a:prstGeom prst="rect">
            <a:avLst/>
          </a:prstGeom>
          <a:noFill/>
          <a:ln/>
        </p:spPr>
        <p:txBody>
          <a:bodyPr wrap="none" lIns="0" tIns="0" rIns="0" bIns="0" rtlCol="0" anchor="t"/>
          <a:lstStyle/>
          <a:p>
            <a:pPr algn="ctr" indent="0" marL="0">
              <a:lnSpc>
                <a:spcPts val="4500"/>
              </a:lnSpc>
              <a:buNone/>
            </a:pPr>
            <a:r>
              <a:rPr lang="en-US" sz="3600" dirty="0">
                <a:solidFill>
                  <a:srgbClr val="FFFFFF"/>
                </a:solidFill>
                <a:latin typeface="Crimson Pro Semi Bold" pitchFamily="34" charset="0"/>
                <a:ea typeface="Crimson Pro Semi Bold" pitchFamily="34" charset="-122"/>
                <a:cs typeface="Crimson Pro Semi Bold" pitchFamily="34" charset="-120"/>
              </a:rPr>
              <a:t>システム</a:t>
            </a:r>
            <a:endParaRPr lang="en-US" sz="3600" dirty="0"/>
          </a:p>
        </p:txBody>
      </p:sp>
      <p:sp>
        <p:nvSpPr>
          <p:cNvPr id="12" name="Text 9"/>
          <p:cNvSpPr/>
          <p:nvPr/>
        </p:nvSpPr>
        <p:spPr>
          <a:xfrm>
            <a:off x="5386090" y="5832138"/>
            <a:ext cx="1395639" cy="309683"/>
          </a:xfrm>
          <a:prstGeom prst="rect">
            <a:avLst/>
          </a:prstGeom>
          <a:noFill/>
          <a:ln/>
        </p:spPr>
        <p:txBody>
          <a:bodyPr wrap="none" lIns="0" tIns="0" rIns="0" bIns="0" rtlCol="0" anchor="t"/>
          <a:lstStyle/>
          <a:p>
            <a:pPr algn="ctr" indent="0" marL="0">
              <a:lnSpc>
                <a:spcPts val="4500"/>
              </a:lnSpc>
              <a:buNone/>
            </a:pPr>
            <a:r>
              <a:rPr lang="en-US" sz="3600" dirty="0">
                <a:solidFill>
                  <a:srgbClr val="FFFFFF"/>
                </a:solidFill>
                <a:latin typeface="Crimson Pro Semi Bold" pitchFamily="34" charset="0"/>
                <a:ea typeface="Crimson Pro Semi Bold" pitchFamily="34" charset="-122"/>
                <a:cs typeface="Crimson Pro Semi Bold" pitchFamily="34" charset="-120"/>
              </a:rPr>
              <a:t>開発</a:t>
            </a:r>
            <a:endParaRPr lang="en-US" sz="3600" dirty="0"/>
          </a:p>
        </p:txBody>
      </p:sp>
      <p:sp>
        <p:nvSpPr>
          <p:cNvPr id="13" name="Text 10"/>
          <p:cNvSpPr/>
          <p:nvPr/>
        </p:nvSpPr>
        <p:spPr>
          <a:xfrm>
            <a:off x="7863554" y="5660781"/>
            <a:ext cx="1395639" cy="309683"/>
          </a:xfrm>
          <a:prstGeom prst="rect">
            <a:avLst/>
          </a:prstGeom>
          <a:noFill/>
          <a:ln/>
        </p:spPr>
        <p:txBody>
          <a:bodyPr wrap="none" lIns="0" tIns="0" rIns="0" bIns="0" rtlCol="0" anchor="t"/>
          <a:lstStyle/>
          <a:p>
            <a:pPr algn="ctr" indent="0" marL="0">
              <a:lnSpc>
                <a:spcPts val="4500"/>
              </a:lnSpc>
              <a:buNone/>
            </a:pPr>
            <a:r>
              <a:rPr lang="en-US" sz="3600" dirty="0">
                <a:solidFill>
                  <a:srgbClr val="FFFFFF"/>
                </a:solidFill>
                <a:latin typeface="Crimson Pro Semi Bold" pitchFamily="34" charset="0"/>
                <a:ea typeface="Crimson Pro Semi Bold" pitchFamily="34" charset="-122"/>
                <a:cs typeface="Crimson Pro Semi Bold" pitchFamily="34" charset="-120"/>
              </a:rPr>
              <a:t>映像制作</a:t>
            </a:r>
            <a:endParaRPr lang="en-US" sz="3600" dirty="0"/>
          </a:p>
        </p:txBody>
      </p:sp>
      <p:sp>
        <p:nvSpPr>
          <p:cNvPr id="14" name="Text 11"/>
          <p:cNvSpPr/>
          <p:nvPr/>
        </p:nvSpPr>
        <p:spPr>
          <a:xfrm>
            <a:off x="10267950" y="2882146"/>
            <a:ext cx="3588782" cy="306467"/>
          </a:xfrm>
          <a:prstGeom prst="rect">
            <a:avLst/>
          </a:prstGeom>
          <a:noFill/>
          <a:ln/>
        </p:spPr>
        <p:txBody>
          <a:bodyPr wrap="none" lIns="0" tIns="0" rIns="0" bIns="0" rtlCol="0" anchor="t"/>
          <a:lstStyle/>
          <a:p>
            <a:pPr algn="l" indent="0" marL="0">
              <a:lnSpc>
                <a:spcPts val="2400"/>
              </a:lnSpc>
              <a:buNone/>
            </a:pPr>
            <a:endParaRPr lang="en-US" sz="1500" dirty="0"/>
          </a:p>
        </p:txBody>
      </p:sp>
      <p:sp>
        <p:nvSpPr>
          <p:cNvPr id="15" name="Text 12"/>
          <p:cNvSpPr/>
          <p:nvPr/>
        </p:nvSpPr>
        <p:spPr>
          <a:xfrm>
            <a:off x="10267950" y="3380065"/>
            <a:ext cx="2394466" cy="299204"/>
          </a:xfrm>
          <a:prstGeom prst="rect">
            <a:avLst/>
          </a:prstGeom>
          <a:noFill/>
          <a:ln/>
        </p:spPr>
        <p:txBody>
          <a:bodyPr wrap="none" lIns="0" tIns="0" rIns="0" bIns="0" rtlCol="0" anchor="t"/>
          <a:lstStyle/>
          <a:p>
            <a:pPr algn="l" indent="0" marL="0">
              <a:lnSpc>
                <a:spcPts val="2350"/>
              </a:lnSpc>
              <a:buNone/>
            </a:pPr>
            <a:r>
              <a:rPr lang="en-US" sz="1850" dirty="0">
                <a:solidFill>
                  <a:srgbClr val="152D47"/>
                </a:solidFill>
                <a:latin typeface="Crimson Pro Semi Bold" pitchFamily="34" charset="0"/>
                <a:ea typeface="Crimson Pro Semi Bold" pitchFamily="34" charset="-122"/>
                <a:cs typeface="Crimson Pro Semi Bold" pitchFamily="34" charset="-120"/>
              </a:rPr>
              <a:t>映像制作</a:t>
            </a:r>
            <a:endParaRPr lang="en-US" sz="1850" dirty="0"/>
          </a:p>
        </p:txBody>
      </p:sp>
      <p:sp>
        <p:nvSpPr>
          <p:cNvPr id="16" name="Text 13"/>
          <p:cNvSpPr/>
          <p:nvPr/>
        </p:nvSpPr>
        <p:spPr>
          <a:xfrm>
            <a:off x="10267950" y="3870722"/>
            <a:ext cx="3588782" cy="2145268"/>
          </a:xfrm>
          <a:prstGeom prst="rect">
            <a:avLst/>
          </a:prstGeom>
          <a:noFill/>
          <a:ln/>
        </p:spPr>
        <p:txBody>
          <a:bodyPr wrap="squar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シネマティックな映像や</a:t>
            </a:r>
            <a:pPr algn="l" indent="0" marL="0">
              <a:lnSpc>
                <a:spcPts val="2400"/>
              </a:lnSpc>
              <a:buNone/>
            </a:pPr>
            <a:r>
              <a:rPr lang="en-US" sz="1500" dirty="0">
                <a:solidFill>
                  <a:srgbClr val="4C4C4D"/>
                </a:solidFill>
                <a:latin typeface="Heebo" pitchFamily="34" charset="0"/>
                <a:ea typeface="Heebo" pitchFamily="34" charset="-122"/>
                <a:cs typeface="Heebo" pitchFamily="34" charset="-120"/>
              </a:rPr>
              <a:t>ドローン撮影を活用した</a:t>
            </a:r>
            <a:pPr algn="l" indent="0" marL="0">
              <a:lnSpc>
                <a:spcPts val="2400"/>
              </a:lnSpc>
              <a:buNone/>
            </a:pPr>
            <a:r>
              <a:rPr lang="en-US" sz="1500" dirty="0">
                <a:solidFill>
                  <a:srgbClr val="4C4C4D"/>
                </a:solidFill>
                <a:latin typeface="Heebo" pitchFamily="34" charset="0"/>
                <a:ea typeface="Heebo" pitchFamily="34" charset="-122"/>
                <a:cs typeface="Heebo" pitchFamily="34" charset="-120"/>
              </a:rPr>
              <a:t>ブランディング映像</a:t>
            </a:r>
            <a:pPr algn="l" indent="0" marL="0">
              <a:lnSpc>
                <a:spcPts val="2400"/>
              </a:lnSpc>
              <a:buNone/>
            </a:pPr>
            <a:r>
              <a:rPr lang="en-US" sz="1500" dirty="0">
                <a:solidFill>
                  <a:srgbClr val="4C4C4D"/>
                </a:solidFill>
                <a:latin typeface="Heebo" pitchFamily="34" charset="0"/>
                <a:ea typeface="Heebo" pitchFamily="34" charset="-122"/>
                <a:cs typeface="Heebo" pitchFamily="34" charset="-120"/>
              </a:rPr>
              <a:t>企業プロモーションから</a:t>
            </a:r>
            <a:pPr algn="l" indent="0" marL="0">
              <a:lnSpc>
                <a:spcPts val="2400"/>
              </a:lnSpc>
              <a:buNone/>
            </a:pPr>
            <a:r>
              <a:rPr lang="en-US" sz="1500" dirty="0">
                <a:solidFill>
                  <a:srgbClr val="4C4C4D"/>
                </a:solidFill>
                <a:latin typeface="Heebo" pitchFamily="34" charset="0"/>
                <a:ea typeface="Heebo" pitchFamily="34" charset="-122"/>
                <a:cs typeface="Heebo" pitchFamily="34" charset="-120"/>
              </a:rPr>
              <a:t>採用動画などを</a:t>
            </a:r>
            <a:pPr algn="l" indent="0" marL="0">
              <a:lnSpc>
                <a:spcPts val="2400"/>
              </a:lnSpc>
              <a:buNone/>
            </a:pPr>
            <a:r>
              <a:rPr lang="en-US" sz="1500" dirty="0">
                <a:solidFill>
                  <a:srgbClr val="4C4C4D"/>
                </a:solidFill>
                <a:latin typeface="Heebo" pitchFamily="34" charset="0"/>
                <a:ea typeface="Heebo" pitchFamily="34" charset="-122"/>
                <a:cs typeface="Heebo" pitchFamily="34" charset="-120"/>
              </a:rPr>
              <a:t>企画から撮影ー納品まで</a:t>
            </a:r>
            <a:pPr algn="l" indent="0" marL="0">
              <a:lnSpc>
                <a:spcPts val="2400"/>
              </a:lnSpc>
              <a:buNone/>
            </a:pPr>
            <a:r>
              <a:rPr lang="en-US" sz="1500" dirty="0">
                <a:solidFill>
                  <a:srgbClr val="4C4C4D"/>
                </a:solidFill>
                <a:latin typeface="Heebo" pitchFamily="34" charset="0"/>
                <a:ea typeface="Heebo" pitchFamily="34" charset="-122"/>
                <a:cs typeface="Heebo" pitchFamily="34" charset="-120"/>
              </a:rPr>
              <a:t>ワンストップで対応</a:t>
            </a:r>
            <a:endParaRPr lang="en-US" sz="1500" dirty="0"/>
          </a:p>
        </p:txBody>
      </p:sp>
      <p:sp>
        <p:nvSpPr>
          <p:cNvPr id="17" name="Text 14"/>
          <p:cNvSpPr/>
          <p:nvPr/>
        </p:nvSpPr>
        <p:spPr>
          <a:xfrm>
            <a:off x="788670" y="7229356"/>
            <a:ext cx="13053060" cy="383024"/>
          </a:xfrm>
          <a:prstGeom prst="rect">
            <a:avLst/>
          </a:prstGeom>
          <a:noFill/>
          <a:ln/>
        </p:spPr>
        <p:txBody>
          <a:bodyPr wrap="none" lIns="0" tIns="0" rIns="0" bIns="0" rtlCol="0" anchor="t"/>
          <a:lstStyle/>
          <a:p>
            <a:pPr algn="ctr" indent="0" marL="0">
              <a:lnSpc>
                <a:spcPts val="3000"/>
              </a:lnSpc>
              <a:buNone/>
            </a:pPr>
            <a:r>
              <a:rPr lang="en-US" sz="1850" b="1" dirty="0">
                <a:solidFill>
                  <a:srgbClr val="4C4C4D"/>
                </a:solidFill>
                <a:latin typeface="Heebo" pitchFamily="34" charset="0"/>
                <a:ea typeface="Heebo" pitchFamily="34" charset="-122"/>
                <a:cs typeface="Heebo" pitchFamily="34" charset="-120"/>
              </a:rPr>
              <a:t>統合的なソリューション提案</a:t>
            </a:r>
            <a:pPr algn="ctr" indent="0" marL="0">
              <a:lnSpc>
                <a:spcPts val="3000"/>
              </a:lnSpc>
              <a:buNone/>
            </a:pPr>
            <a:r>
              <a:rPr lang="en-US" sz="1850" dirty="0">
                <a:solidFill>
                  <a:srgbClr val="4C4C4D"/>
                </a:solidFill>
                <a:latin typeface="Heebo" pitchFamily="34" charset="0"/>
                <a:ea typeface="Heebo" pitchFamily="34" charset="-122"/>
                <a:cs typeface="Heebo" pitchFamily="34" charset="-120"/>
              </a:rPr>
              <a:t>で、お客様の課題を根本から解決します</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70334"/>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152D47"/>
                </a:solidFill>
                <a:latin typeface="Crimson Pro Semi Bold" pitchFamily="34" charset="0"/>
                <a:ea typeface="Crimson Pro Semi Bold" pitchFamily="34" charset="-122"/>
                <a:cs typeface="Crimson Pro Semi Bold" pitchFamily="34" charset="-120"/>
              </a:rPr>
              <a:t>御社の現状課題</a:t>
            </a:r>
            <a:endParaRPr lang="en-US" sz="3550" dirty="0"/>
          </a:p>
        </p:txBody>
      </p:sp>
      <p:sp>
        <p:nvSpPr>
          <p:cNvPr id="3" name="Shape 1"/>
          <p:cNvSpPr/>
          <p:nvPr/>
        </p:nvSpPr>
        <p:spPr>
          <a:xfrm>
            <a:off x="793790" y="1700213"/>
            <a:ext cx="13042821" cy="1798677"/>
          </a:xfrm>
          <a:prstGeom prst="roundRect">
            <a:avLst>
              <a:gd name="adj" fmla="val 1513"/>
            </a:avLst>
          </a:prstGeom>
          <a:solidFill>
            <a:srgbClr val="FFFFFF"/>
          </a:solidFill>
          <a:ln w="22860">
            <a:solidFill>
              <a:srgbClr val="D8D4D4"/>
            </a:solidFill>
            <a:prstDash val="solid"/>
          </a:ln>
        </p:spPr>
      </p:sp>
      <p:sp>
        <p:nvSpPr>
          <p:cNvPr id="4" name="Shape 2"/>
          <p:cNvSpPr/>
          <p:nvPr/>
        </p:nvSpPr>
        <p:spPr>
          <a:xfrm>
            <a:off x="816650" y="1723073"/>
            <a:ext cx="725805" cy="1752957"/>
          </a:xfrm>
          <a:prstGeom prst="rect">
            <a:avLst/>
          </a:prstGeom>
          <a:solidFill>
            <a:srgbClr val="F2EEEE"/>
          </a:solidFill>
          <a:ln/>
        </p:spPr>
      </p:sp>
      <p:sp>
        <p:nvSpPr>
          <p:cNvPr id="5" name="Text 3"/>
          <p:cNvSpPr/>
          <p:nvPr/>
        </p:nvSpPr>
        <p:spPr>
          <a:xfrm>
            <a:off x="1043464" y="2429470"/>
            <a:ext cx="272177" cy="340162"/>
          </a:xfrm>
          <a:prstGeom prst="rect">
            <a:avLst/>
          </a:prstGeom>
          <a:noFill/>
          <a:ln/>
        </p:spPr>
        <p:txBody>
          <a:bodyPr wrap="none" lIns="0" tIns="0" rIns="0" bIns="0" rtlCol="0" anchor="t"/>
          <a:lstStyle/>
          <a:p>
            <a:pPr algn="l"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1</a:t>
            </a:r>
            <a:endParaRPr lang="en-US" sz="2100" dirty="0"/>
          </a:p>
        </p:txBody>
      </p:sp>
      <p:sp>
        <p:nvSpPr>
          <p:cNvPr id="6" name="Text 4"/>
          <p:cNvSpPr/>
          <p:nvPr/>
        </p:nvSpPr>
        <p:spPr>
          <a:xfrm>
            <a:off x="1723906" y="1904524"/>
            <a:ext cx="2493764" cy="283488"/>
          </a:xfrm>
          <a:prstGeom prst="rect">
            <a:avLst/>
          </a:prstGeom>
          <a:noFill/>
          <a:ln/>
        </p:spPr>
        <p:txBody>
          <a:bodyPr wrap="none" lIns="0" tIns="0" rIns="0" bIns="0" rtlCol="0" anchor="t"/>
          <a:lstStyle/>
          <a:p>
            <a:pPr algn="l"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集客・問い合わせの課題</a:t>
            </a:r>
            <a:endParaRPr lang="en-US" sz="1750" dirty="0"/>
          </a:p>
        </p:txBody>
      </p:sp>
      <p:sp>
        <p:nvSpPr>
          <p:cNvPr id="7" name="Text 5"/>
          <p:cNvSpPr/>
          <p:nvPr/>
        </p:nvSpPr>
        <p:spPr>
          <a:xfrm>
            <a:off x="1723906" y="2296835"/>
            <a:ext cx="11908393"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C4C4D"/>
                </a:solidFill>
                <a:latin typeface="Heebo" pitchFamily="34" charset="0"/>
                <a:ea typeface="Heebo" pitchFamily="34" charset="-122"/>
                <a:cs typeface="Heebo" pitchFamily="34" charset="-120"/>
              </a:rPr>
              <a:t>WEBからの問い合わせが少なく案件獲得に繋がりにくい</a:t>
            </a:r>
            <a:endParaRPr lang="en-US" sz="1400" dirty="0"/>
          </a:p>
        </p:txBody>
      </p:sp>
      <p:sp>
        <p:nvSpPr>
          <p:cNvPr id="8" name="Text 6"/>
          <p:cNvSpPr/>
          <p:nvPr/>
        </p:nvSpPr>
        <p:spPr>
          <a:xfrm>
            <a:off x="1723906" y="2650569"/>
            <a:ext cx="11908393"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C4C4D"/>
                </a:solidFill>
                <a:latin typeface="Heebo" pitchFamily="34" charset="0"/>
                <a:ea typeface="Heebo" pitchFamily="34" charset="-122"/>
                <a:cs typeface="Heebo" pitchFamily="34" charset="-120"/>
              </a:rPr>
              <a:t>施工実績が探しにくく、得意分野が伝わりづらい</a:t>
            </a:r>
            <a:endParaRPr lang="en-US" sz="1400" dirty="0"/>
          </a:p>
        </p:txBody>
      </p:sp>
      <p:sp>
        <p:nvSpPr>
          <p:cNvPr id="9" name="Text 7"/>
          <p:cNvSpPr/>
          <p:nvPr/>
        </p:nvSpPr>
        <p:spPr>
          <a:xfrm>
            <a:off x="1723906" y="3004304"/>
            <a:ext cx="11908393"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C4C4D"/>
                </a:solidFill>
                <a:latin typeface="Heebo" pitchFamily="34" charset="0"/>
                <a:ea typeface="Heebo" pitchFamily="34" charset="-122"/>
                <a:cs typeface="Heebo" pitchFamily="34" charset="-120"/>
              </a:rPr>
              <a:t>サイトの回遊性が低く、途中離脱が多い</a:t>
            </a:r>
            <a:endParaRPr lang="en-US" sz="1400" dirty="0"/>
          </a:p>
        </p:txBody>
      </p:sp>
      <p:sp>
        <p:nvSpPr>
          <p:cNvPr id="10" name="Shape 8"/>
          <p:cNvSpPr/>
          <p:nvPr/>
        </p:nvSpPr>
        <p:spPr>
          <a:xfrm>
            <a:off x="793790" y="3680341"/>
            <a:ext cx="13042821" cy="1798677"/>
          </a:xfrm>
          <a:prstGeom prst="roundRect">
            <a:avLst>
              <a:gd name="adj" fmla="val 1513"/>
            </a:avLst>
          </a:prstGeom>
          <a:solidFill>
            <a:srgbClr val="FFFFFF"/>
          </a:solidFill>
          <a:ln w="22860">
            <a:solidFill>
              <a:srgbClr val="D8D4D4"/>
            </a:solidFill>
            <a:prstDash val="solid"/>
          </a:ln>
        </p:spPr>
      </p:sp>
      <p:sp>
        <p:nvSpPr>
          <p:cNvPr id="11" name="Shape 9"/>
          <p:cNvSpPr/>
          <p:nvPr/>
        </p:nvSpPr>
        <p:spPr>
          <a:xfrm>
            <a:off x="816650" y="3703201"/>
            <a:ext cx="725805" cy="1752957"/>
          </a:xfrm>
          <a:prstGeom prst="rect">
            <a:avLst/>
          </a:prstGeom>
          <a:solidFill>
            <a:srgbClr val="F2EEEE"/>
          </a:solidFill>
          <a:ln/>
        </p:spPr>
      </p:sp>
      <p:sp>
        <p:nvSpPr>
          <p:cNvPr id="12" name="Text 10"/>
          <p:cNvSpPr/>
          <p:nvPr/>
        </p:nvSpPr>
        <p:spPr>
          <a:xfrm>
            <a:off x="1043464" y="4409599"/>
            <a:ext cx="272177" cy="340162"/>
          </a:xfrm>
          <a:prstGeom prst="rect">
            <a:avLst/>
          </a:prstGeom>
          <a:noFill/>
          <a:ln/>
        </p:spPr>
        <p:txBody>
          <a:bodyPr wrap="none" lIns="0" tIns="0" rIns="0" bIns="0" rtlCol="0" anchor="t"/>
          <a:lstStyle/>
          <a:p>
            <a:pPr algn="l"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2</a:t>
            </a:r>
            <a:endParaRPr lang="en-US" sz="2100" dirty="0"/>
          </a:p>
        </p:txBody>
      </p:sp>
      <p:sp>
        <p:nvSpPr>
          <p:cNvPr id="13" name="Text 11"/>
          <p:cNvSpPr/>
          <p:nvPr/>
        </p:nvSpPr>
        <p:spPr>
          <a:xfrm>
            <a:off x="1723906" y="3884652"/>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更新運用の課題</a:t>
            </a:r>
            <a:endParaRPr lang="en-US" sz="1750" dirty="0"/>
          </a:p>
        </p:txBody>
      </p:sp>
      <p:sp>
        <p:nvSpPr>
          <p:cNvPr id="14" name="Text 12"/>
          <p:cNvSpPr/>
          <p:nvPr/>
        </p:nvSpPr>
        <p:spPr>
          <a:xfrm>
            <a:off x="1723906" y="4276963"/>
            <a:ext cx="11908393"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C4C4D"/>
                </a:solidFill>
                <a:latin typeface="Heebo" pitchFamily="34" charset="0"/>
                <a:ea typeface="Heebo" pitchFamily="34" charset="-122"/>
                <a:cs typeface="Heebo" pitchFamily="34" charset="-120"/>
              </a:rPr>
              <a:t>CMSが使いにくく、写真や動画の入れ替えに時間がかかる</a:t>
            </a:r>
            <a:endParaRPr lang="en-US" sz="1400" dirty="0"/>
          </a:p>
        </p:txBody>
      </p:sp>
      <p:sp>
        <p:nvSpPr>
          <p:cNvPr id="15" name="Text 13"/>
          <p:cNvSpPr/>
          <p:nvPr/>
        </p:nvSpPr>
        <p:spPr>
          <a:xfrm>
            <a:off x="1723906" y="4630698"/>
            <a:ext cx="11908393"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C4C4D"/>
                </a:solidFill>
                <a:latin typeface="Heebo" pitchFamily="34" charset="0"/>
                <a:ea typeface="Heebo" pitchFamily="34" charset="-122"/>
                <a:cs typeface="Heebo" pitchFamily="34" charset="-120"/>
              </a:rPr>
              <a:t>施工実績の追加作業が煩雑で更新頻度が下がっている</a:t>
            </a:r>
            <a:endParaRPr lang="en-US" sz="1400" dirty="0"/>
          </a:p>
        </p:txBody>
      </p:sp>
      <p:sp>
        <p:nvSpPr>
          <p:cNvPr id="16" name="Text 14"/>
          <p:cNvSpPr/>
          <p:nvPr/>
        </p:nvSpPr>
        <p:spPr>
          <a:xfrm>
            <a:off x="1723906" y="4984432"/>
            <a:ext cx="11908393"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C4C4D"/>
                </a:solidFill>
                <a:latin typeface="Heebo" pitchFamily="34" charset="0"/>
                <a:ea typeface="Heebo" pitchFamily="34" charset="-122"/>
                <a:cs typeface="Heebo" pitchFamily="34" charset="-120"/>
              </a:rPr>
              <a:t>更新が難しいことにより、実績を伝えきれていない</a:t>
            </a:r>
            <a:endParaRPr lang="en-US" sz="1400" dirty="0"/>
          </a:p>
        </p:txBody>
      </p:sp>
      <p:sp>
        <p:nvSpPr>
          <p:cNvPr id="17" name="Shape 15"/>
          <p:cNvSpPr/>
          <p:nvPr/>
        </p:nvSpPr>
        <p:spPr>
          <a:xfrm>
            <a:off x="793790" y="5660469"/>
            <a:ext cx="13042821" cy="1798677"/>
          </a:xfrm>
          <a:prstGeom prst="roundRect">
            <a:avLst>
              <a:gd name="adj" fmla="val 1513"/>
            </a:avLst>
          </a:prstGeom>
          <a:solidFill>
            <a:srgbClr val="FFFFFF"/>
          </a:solidFill>
          <a:ln w="22860">
            <a:solidFill>
              <a:srgbClr val="D8D4D4"/>
            </a:solidFill>
            <a:prstDash val="solid"/>
          </a:ln>
        </p:spPr>
      </p:sp>
      <p:sp>
        <p:nvSpPr>
          <p:cNvPr id="18" name="Shape 16"/>
          <p:cNvSpPr/>
          <p:nvPr/>
        </p:nvSpPr>
        <p:spPr>
          <a:xfrm>
            <a:off x="816650" y="5683329"/>
            <a:ext cx="725805" cy="1752957"/>
          </a:xfrm>
          <a:prstGeom prst="rect">
            <a:avLst/>
          </a:prstGeom>
          <a:solidFill>
            <a:srgbClr val="F2EEEE"/>
          </a:solidFill>
          <a:ln/>
        </p:spPr>
      </p:sp>
      <p:sp>
        <p:nvSpPr>
          <p:cNvPr id="19" name="Text 17"/>
          <p:cNvSpPr/>
          <p:nvPr/>
        </p:nvSpPr>
        <p:spPr>
          <a:xfrm>
            <a:off x="1043464" y="6389727"/>
            <a:ext cx="272177" cy="340162"/>
          </a:xfrm>
          <a:prstGeom prst="rect">
            <a:avLst/>
          </a:prstGeom>
          <a:noFill/>
          <a:ln/>
        </p:spPr>
        <p:txBody>
          <a:bodyPr wrap="none" lIns="0" tIns="0" rIns="0" bIns="0" rtlCol="0" anchor="t"/>
          <a:lstStyle/>
          <a:p>
            <a:pPr algn="l" indent="0" marL="0">
              <a:lnSpc>
                <a:spcPts val="21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3</a:t>
            </a:r>
            <a:endParaRPr lang="en-US" sz="2100" dirty="0"/>
          </a:p>
        </p:txBody>
      </p:sp>
      <p:sp>
        <p:nvSpPr>
          <p:cNvPr id="20" name="Text 18"/>
          <p:cNvSpPr/>
          <p:nvPr/>
        </p:nvSpPr>
        <p:spPr>
          <a:xfrm>
            <a:off x="1723906" y="5864781"/>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ブランド・採用の課題</a:t>
            </a:r>
            <a:endParaRPr lang="en-US" sz="1750" dirty="0"/>
          </a:p>
        </p:txBody>
      </p:sp>
      <p:sp>
        <p:nvSpPr>
          <p:cNvPr id="21" name="Text 19"/>
          <p:cNvSpPr/>
          <p:nvPr/>
        </p:nvSpPr>
        <p:spPr>
          <a:xfrm>
            <a:off x="1723906" y="6257092"/>
            <a:ext cx="11908393"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C4C4D"/>
                </a:solidFill>
                <a:latin typeface="Heebo" pitchFamily="34" charset="0"/>
                <a:ea typeface="Heebo" pitchFamily="34" charset="-122"/>
                <a:cs typeface="Heebo" pitchFamily="34" charset="-120"/>
              </a:rPr>
              <a:t>信頼感や安心感が十分に表現されていない</a:t>
            </a:r>
            <a:endParaRPr lang="en-US" sz="1400" dirty="0"/>
          </a:p>
        </p:txBody>
      </p:sp>
      <p:sp>
        <p:nvSpPr>
          <p:cNvPr id="22" name="Text 20"/>
          <p:cNvSpPr/>
          <p:nvPr/>
        </p:nvSpPr>
        <p:spPr>
          <a:xfrm>
            <a:off x="1723906" y="6610826"/>
            <a:ext cx="11908393"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C4C4D"/>
                </a:solidFill>
                <a:latin typeface="Heebo" pitchFamily="34" charset="0"/>
                <a:ea typeface="Heebo" pitchFamily="34" charset="-122"/>
                <a:cs typeface="Heebo" pitchFamily="34" charset="-120"/>
              </a:rPr>
              <a:t>人材不足が課題だが、採用向けの訴求が弱い</a:t>
            </a:r>
            <a:endParaRPr lang="en-US" sz="1400" dirty="0"/>
          </a:p>
        </p:txBody>
      </p:sp>
      <p:sp>
        <p:nvSpPr>
          <p:cNvPr id="23" name="Text 21"/>
          <p:cNvSpPr/>
          <p:nvPr/>
        </p:nvSpPr>
        <p:spPr>
          <a:xfrm>
            <a:off x="1723906" y="6964561"/>
            <a:ext cx="11908393"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C4C4D"/>
                </a:solidFill>
                <a:latin typeface="Heebo" pitchFamily="34" charset="0"/>
                <a:ea typeface="Heebo" pitchFamily="34" charset="-122"/>
                <a:cs typeface="Heebo" pitchFamily="34" charset="-120"/>
              </a:rPr>
              <a:t>会社の強みや特長が明確に伝わっていない</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05151"/>
            <a:ext cx="6236732"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新サイトで実現すること</a:t>
            </a:r>
            <a:endParaRPr lang="en-US" sz="4450" dirty="0"/>
          </a:p>
        </p:txBody>
      </p:sp>
      <p:sp>
        <p:nvSpPr>
          <p:cNvPr id="3" name="Shape 1"/>
          <p:cNvSpPr/>
          <p:nvPr/>
        </p:nvSpPr>
        <p:spPr>
          <a:xfrm>
            <a:off x="793790" y="2254091"/>
            <a:ext cx="13042821" cy="1438870"/>
          </a:xfrm>
          <a:prstGeom prst="roundRect">
            <a:avLst>
              <a:gd name="adj" fmla="val 2365"/>
            </a:avLst>
          </a:prstGeom>
          <a:solidFill>
            <a:srgbClr val="FFFFFF"/>
          </a:solidFill>
          <a:ln w="30480">
            <a:solidFill>
              <a:srgbClr val="D8D4D4"/>
            </a:solidFill>
            <a:prstDash val="solid"/>
          </a:ln>
        </p:spPr>
      </p:sp>
      <p:sp>
        <p:nvSpPr>
          <p:cNvPr id="4" name="Shape 2"/>
          <p:cNvSpPr/>
          <p:nvPr/>
        </p:nvSpPr>
        <p:spPr>
          <a:xfrm>
            <a:off x="824270" y="2284571"/>
            <a:ext cx="907256" cy="1377910"/>
          </a:xfrm>
          <a:prstGeom prst="rect">
            <a:avLst/>
          </a:prstGeom>
          <a:solidFill>
            <a:srgbClr val="F2EEEE"/>
          </a:solidFill>
          <a:ln/>
        </p:spPr>
      </p:sp>
      <p:sp>
        <p:nvSpPr>
          <p:cNvPr id="5" name="Text 3"/>
          <p:cNvSpPr/>
          <p:nvPr/>
        </p:nvSpPr>
        <p:spPr>
          <a:xfrm>
            <a:off x="1107758" y="276082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1</a:t>
            </a:r>
            <a:endParaRPr lang="en-US" sz="2650" dirty="0"/>
          </a:p>
        </p:txBody>
      </p:sp>
      <p:sp>
        <p:nvSpPr>
          <p:cNvPr id="6" name="Text 4"/>
          <p:cNvSpPr/>
          <p:nvPr/>
        </p:nvSpPr>
        <p:spPr>
          <a:xfrm>
            <a:off x="1958340" y="2511385"/>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4C4C4D"/>
                </a:solidFill>
                <a:latin typeface="Crimson Pro Semi Bold" pitchFamily="34" charset="0"/>
                <a:ea typeface="Crimson Pro Semi Bold" pitchFamily="34" charset="-122"/>
                <a:cs typeface="Crimson Pro Semi Bold" pitchFamily="34" charset="-120"/>
              </a:rPr>
              <a:t>問い合わせ数アップ</a:t>
            </a:r>
            <a:endParaRPr lang="en-US" sz="2650" dirty="0"/>
          </a:p>
        </p:txBody>
      </p:sp>
      <p:sp>
        <p:nvSpPr>
          <p:cNvPr id="7" name="Text 5"/>
          <p:cNvSpPr/>
          <p:nvPr/>
        </p:nvSpPr>
        <p:spPr>
          <a:xfrm>
            <a:off x="1958340" y="3072765"/>
            <a:ext cx="11620976"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目的別の最適な導線設計で、ユーザーを自然に問い合わせへ誘導します。</a:t>
            </a:r>
            <a:endParaRPr lang="en-US" sz="1750" dirty="0"/>
          </a:p>
        </p:txBody>
      </p:sp>
      <p:sp>
        <p:nvSpPr>
          <p:cNvPr id="8" name="Shape 6"/>
          <p:cNvSpPr/>
          <p:nvPr/>
        </p:nvSpPr>
        <p:spPr>
          <a:xfrm>
            <a:off x="793790" y="3919776"/>
            <a:ext cx="13042821" cy="1438870"/>
          </a:xfrm>
          <a:prstGeom prst="roundRect">
            <a:avLst>
              <a:gd name="adj" fmla="val 2365"/>
            </a:avLst>
          </a:prstGeom>
          <a:solidFill>
            <a:srgbClr val="FFFFFF"/>
          </a:solidFill>
          <a:ln w="30480">
            <a:solidFill>
              <a:srgbClr val="D8D4D4"/>
            </a:solidFill>
            <a:prstDash val="solid"/>
          </a:ln>
        </p:spPr>
      </p:sp>
      <p:sp>
        <p:nvSpPr>
          <p:cNvPr id="9" name="Shape 7"/>
          <p:cNvSpPr/>
          <p:nvPr/>
        </p:nvSpPr>
        <p:spPr>
          <a:xfrm>
            <a:off x="824270" y="3950256"/>
            <a:ext cx="907256" cy="1377910"/>
          </a:xfrm>
          <a:prstGeom prst="rect">
            <a:avLst/>
          </a:prstGeom>
          <a:solidFill>
            <a:srgbClr val="F2EEEE"/>
          </a:solidFill>
          <a:ln/>
        </p:spPr>
      </p:sp>
      <p:sp>
        <p:nvSpPr>
          <p:cNvPr id="10" name="Text 8"/>
          <p:cNvSpPr/>
          <p:nvPr/>
        </p:nvSpPr>
        <p:spPr>
          <a:xfrm>
            <a:off x="1107758" y="4426506"/>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2</a:t>
            </a:r>
            <a:endParaRPr lang="en-US" sz="2650" dirty="0"/>
          </a:p>
        </p:txBody>
      </p:sp>
      <p:sp>
        <p:nvSpPr>
          <p:cNvPr id="11" name="Text 9"/>
          <p:cNvSpPr/>
          <p:nvPr/>
        </p:nvSpPr>
        <p:spPr>
          <a:xfrm>
            <a:off x="1958340" y="4177070"/>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4C4C4D"/>
                </a:solidFill>
                <a:latin typeface="Crimson Pro Semi Bold" pitchFamily="34" charset="0"/>
                <a:ea typeface="Crimson Pro Semi Bold" pitchFamily="34" charset="-122"/>
                <a:cs typeface="Crimson Pro Semi Bold" pitchFamily="34" charset="-120"/>
              </a:rPr>
              <a:t>技術力の見える化</a:t>
            </a:r>
            <a:endParaRPr lang="en-US" sz="2650" dirty="0"/>
          </a:p>
        </p:txBody>
      </p:sp>
      <p:sp>
        <p:nvSpPr>
          <p:cNvPr id="12" name="Text 10"/>
          <p:cNvSpPr/>
          <p:nvPr/>
        </p:nvSpPr>
        <p:spPr>
          <a:xfrm>
            <a:off x="1958340" y="4738449"/>
            <a:ext cx="11620976"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CMSの使いやすさを向上させ、施工実績を分かりやすく整理し、御社の実績と専門性を明確に伝えます。</a:t>
            </a:r>
            <a:endParaRPr lang="en-US" sz="1750" dirty="0"/>
          </a:p>
        </p:txBody>
      </p:sp>
      <p:sp>
        <p:nvSpPr>
          <p:cNvPr id="13" name="Shape 11"/>
          <p:cNvSpPr/>
          <p:nvPr/>
        </p:nvSpPr>
        <p:spPr>
          <a:xfrm>
            <a:off x="793790" y="5585460"/>
            <a:ext cx="13042821" cy="1438870"/>
          </a:xfrm>
          <a:prstGeom prst="roundRect">
            <a:avLst>
              <a:gd name="adj" fmla="val 2365"/>
            </a:avLst>
          </a:prstGeom>
          <a:solidFill>
            <a:srgbClr val="FFFFFF"/>
          </a:solidFill>
          <a:ln w="30480">
            <a:solidFill>
              <a:srgbClr val="D8D4D4"/>
            </a:solidFill>
            <a:prstDash val="solid"/>
          </a:ln>
        </p:spPr>
      </p:sp>
      <p:sp>
        <p:nvSpPr>
          <p:cNvPr id="14" name="Shape 12"/>
          <p:cNvSpPr/>
          <p:nvPr/>
        </p:nvSpPr>
        <p:spPr>
          <a:xfrm>
            <a:off x="824270" y="5615940"/>
            <a:ext cx="907256" cy="1377910"/>
          </a:xfrm>
          <a:prstGeom prst="rect">
            <a:avLst/>
          </a:prstGeom>
          <a:solidFill>
            <a:srgbClr val="F2EEEE"/>
          </a:solidFill>
          <a:ln/>
        </p:spPr>
      </p:sp>
      <p:sp>
        <p:nvSpPr>
          <p:cNvPr id="15" name="Text 13"/>
          <p:cNvSpPr/>
          <p:nvPr/>
        </p:nvSpPr>
        <p:spPr>
          <a:xfrm>
            <a:off x="1107758" y="6092190"/>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3</a:t>
            </a:r>
            <a:endParaRPr lang="en-US" sz="2650" dirty="0"/>
          </a:p>
        </p:txBody>
      </p:sp>
      <p:sp>
        <p:nvSpPr>
          <p:cNvPr id="16" name="Text 14"/>
          <p:cNvSpPr/>
          <p:nvPr/>
        </p:nvSpPr>
        <p:spPr>
          <a:xfrm>
            <a:off x="1958340" y="5842754"/>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4C4C4D"/>
                </a:solidFill>
                <a:latin typeface="Crimson Pro Semi Bold" pitchFamily="34" charset="0"/>
                <a:ea typeface="Crimson Pro Semi Bold" pitchFamily="34" charset="-122"/>
                <a:cs typeface="Crimson Pro Semi Bold" pitchFamily="34" charset="-120"/>
              </a:rPr>
              <a:t>ブランド・採用強化</a:t>
            </a:r>
            <a:endParaRPr lang="en-US" sz="2650" dirty="0"/>
          </a:p>
        </p:txBody>
      </p:sp>
      <p:sp>
        <p:nvSpPr>
          <p:cNvPr id="17" name="Text 15"/>
          <p:cNvSpPr/>
          <p:nvPr/>
        </p:nvSpPr>
        <p:spPr>
          <a:xfrm>
            <a:off x="1958340" y="6404134"/>
            <a:ext cx="11620976"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信頼感のあるデザインと映像で、企業価値と働く魅力を効果的に訴求します。</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7240" y="610672"/>
            <a:ext cx="3609023" cy="451009"/>
          </a:xfrm>
          <a:prstGeom prst="rect">
            <a:avLst/>
          </a:prstGeom>
          <a:noFill/>
          <a:ln/>
        </p:spPr>
        <p:txBody>
          <a:bodyPr wrap="none" lIns="0" tIns="0" rIns="0" bIns="0" rtlCol="0" anchor="t"/>
          <a:lstStyle/>
          <a:p>
            <a:pPr algn="l" indent="0" marL="0">
              <a:lnSpc>
                <a:spcPts val="3550"/>
              </a:lnSpc>
              <a:buNone/>
            </a:pPr>
            <a:r>
              <a:rPr lang="en-US" sz="2800" dirty="0">
                <a:solidFill>
                  <a:srgbClr val="152D47"/>
                </a:solidFill>
                <a:latin typeface="Crimson Pro Semi Bold" pitchFamily="34" charset="0"/>
                <a:ea typeface="Crimson Pro Semi Bold" pitchFamily="34" charset="-122"/>
                <a:cs typeface="Crimson Pro Semi Bold" pitchFamily="34" charset="-120"/>
              </a:rPr>
              <a:t>ペルソナ設定</a:t>
            </a:r>
            <a:endParaRPr lang="en-US" sz="2800" dirty="0"/>
          </a:p>
        </p:txBody>
      </p:sp>
      <p:sp>
        <p:nvSpPr>
          <p:cNvPr id="3" name="Text 1"/>
          <p:cNvSpPr/>
          <p:nvPr/>
        </p:nvSpPr>
        <p:spPr>
          <a:xfrm>
            <a:off x="777240" y="1350407"/>
            <a:ext cx="13075920" cy="230981"/>
          </a:xfrm>
          <a:prstGeom prst="rect">
            <a:avLst/>
          </a:prstGeom>
          <a:noFill/>
          <a:ln/>
        </p:spPr>
        <p:txBody>
          <a:bodyPr wrap="non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カタヤマのHPを訪れるユーザーの方の目的別に、課題点やアプローチ方法を提案します</a:t>
            </a:r>
            <a:endParaRPr lang="en-US" sz="1100" dirty="0"/>
          </a:p>
        </p:txBody>
      </p:sp>
      <p:sp>
        <p:nvSpPr>
          <p:cNvPr id="4" name="Shape 2"/>
          <p:cNvSpPr/>
          <p:nvPr/>
        </p:nvSpPr>
        <p:spPr>
          <a:xfrm>
            <a:off x="777240" y="1743789"/>
            <a:ext cx="6465808" cy="3003828"/>
          </a:xfrm>
          <a:prstGeom prst="roundRect">
            <a:avLst>
              <a:gd name="adj" fmla="val 721"/>
            </a:avLst>
          </a:prstGeom>
          <a:solidFill>
            <a:srgbClr val="FFFFFF"/>
          </a:solidFill>
          <a:ln w="15240">
            <a:solidFill>
              <a:srgbClr val="D8D4D4"/>
            </a:solidFill>
            <a:prstDash val="solid"/>
          </a:ln>
        </p:spPr>
      </p:sp>
      <p:sp>
        <p:nvSpPr>
          <p:cNvPr id="5" name="Shape 3"/>
          <p:cNvSpPr/>
          <p:nvPr/>
        </p:nvSpPr>
        <p:spPr>
          <a:xfrm>
            <a:off x="792480" y="1759029"/>
            <a:ext cx="6435328" cy="433030"/>
          </a:xfrm>
          <a:prstGeom prst="roundRect">
            <a:avLst>
              <a:gd name="adj" fmla="val 777"/>
            </a:avLst>
          </a:prstGeom>
          <a:solidFill>
            <a:srgbClr val="F2EEEE"/>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901916" y="1867257"/>
            <a:ext cx="216456" cy="216456"/>
          </a:xfrm>
          <a:prstGeom prst="rect">
            <a:avLst/>
          </a:prstGeom>
        </p:spPr>
      </p:pic>
      <p:sp>
        <p:nvSpPr>
          <p:cNvPr id="7" name="Text 4"/>
          <p:cNvSpPr/>
          <p:nvPr/>
        </p:nvSpPr>
        <p:spPr>
          <a:xfrm>
            <a:off x="936784" y="2336363"/>
            <a:ext cx="3030379" cy="541258"/>
          </a:xfrm>
          <a:prstGeom prst="rect">
            <a:avLst/>
          </a:prstGeom>
          <a:noFill/>
          <a:ln/>
        </p:spPr>
        <p:txBody>
          <a:bodyPr wrap="square" lIns="0" tIns="0" rIns="0" bIns="0" rtlCol="0" anchor="t"/>
          <a:lstStyle/>
          <a:p>
            <a:pPr algn="l" indent="0" marL="0">
              <a:lnSpc>
                <a:spcPts val="21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大規模修繕担当者</a:t>
            </a:r>
            <a:pPr algn="l" indent="0" marL="0">
              <a:lnSpc>
                <a:spcPts val="21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（マンション管理組合理事長）</a:t>
            </a:r>
            <a:endParaRPr lang="en-US" sz="1700" dirty="0"/>
          </a:p>
        </p:txBody>
      </p:sp>
      <p:sp>
        <p:nvSpPr>
          <p:cNvPr id="8" name="Text 5"/>
          <p:cNvSpPr/>
          <p:nvPr/>
        </p:nvSpPr>
        <p:spPr>
          <a:xfrm>
            <a:off x="936784" y="2964180"/>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年齢：50-60代</a:t>
            </a:r>
            <a:endParaRPr lang="en-US" sz="1100" dirty="0"/>
          </a:p>
        </p:txBody>
      </p:sp>
      <p:sp>
        <p:nvSpPr>
          <p:cNvPr id="9" name="Text 6"/>
          <p:cNvSpPr/>
          <p:nvPr/>
        </p:nvSpPr>
        <p:spPr>
          <a:xfrm>
            <a:off x="936784" y="3245644"/>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特徴：責任感が強く、住民の安全を最優先に考える</a:t>
            </a:r>
            <a:endParaRPr lang="en-US" sz="1100" dirty="0"/>
          </a:p>
        </p:txBody>
      </p:sp>
      <p:sp>
        <p:nvSpPr>
          <p:cNvPr id="10" name="Text 7"/>
          <p:cNvSpPr/>
          <p:nvPr/>
        </p:nvSpPr>
        <p:spPr>
          <a:xfrm>
            <a:off x="936784" y="3527108"/>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課題：信頼できる業者選び、工事中の住民対応</a:t>
            </a:r>
            <a:endParaRPr lang="en-US" sz="1100" dirty="0"/>
          </a:p>
        </p:txBody>
      </p:sp>
      <p:sp>
        <p:nvSpPr>
          <p:cNvPr id="11" name="Text 8"/>
          <p:cNvSpPr/>
          <p:nvPr/>
        </p:nvSpPr>
        <p:spPr>
          <a:xfrm>
            <a:off x="936784" y="3808571"/>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求める情報：実績、安全対策、工事の流れ</a:t>
            </a:r>
            <a:endParaRPr lang="en-US" sz="1100" dirty="0"/>
          </a:p>
        </p:txBody>
      </p:sp>
      <p:sp>
        <p:nvSpPr>
          <p:cNvPr id="12" name="Text 9"/>
          <p:cNvSpPr/>
          <p:nvPr/>
        </p:nvSpPr>
        <p:spPr>
          <a:xfrm>
            <a:off x="936784" y="4126111"/>
            <a:ext cx="6146721" cy="461963"/>
          </a:xfrm>
          <a:prstGeom prst="rect">
            <a:avLst/>
          </a:prstGeom>
          <a:noFill/>
          <a:ln/>
        </p:spPr>
        <p:txBody>
          <a:bodyPr wrap="square" lIns="0" tIns="0" rIns="0" bIns="0" rtlCol="0" anchor="t"/>
          <a:lstStyle/>
          <a:p>
            <a:pPr algn="l" indent="0" marL="0">
              <a:lnSpc>
                <a:spcPts val="1800"/>
              </a:lnSpc>
              <a:buNone/>
            </a:pPr>
            <a:r>
              <a:rPr lang="en-US" sz="1100" b="1" dirty="0">
                <a:solidFill>
                  <a:srgbClr val="4C4C4D"/>
                </a:solidFill>
                <a:latin typeface="Heebo" pitchFamily="34" charset="0"/>
                <a:ea typeface="Heebo" pitchFamily="34" charset="-122"/>
                <a:cs typeface="Heebo" pitchFamily="34" charset="-120"/>
              </a:rPr>
              <a:t>アプローチ：</a:t>
            </a:r>
            <a:pPr algn="l" indent="0" marL="0">
              <a:lnSpc>
                <a:spcPts val="1800"/>
              </a:lnSpc>
              <a:buNone/>
            </a:pPr>
            <a:r>
              <a:rPr lang="en-US" sz="1100" dirty="0">
                <a:solidFill>
                  <a:srgbClr val="4C4C4D"/>
                </a:solidFill>
                <a:latin typeface="Heebo" pitchFamily="34" charset="0"/>
                <a:ea typeface="Heebo" pitchFamily="34" charset="-122"/>
                <a:cs typeface="Heebo" pitchFamily="34" charset="-120"/>
              </a:rPr>
              <a:t>豊富な実績と徹底した安全管理体制を提示し、住民説明会への参加やきめ細かな情報共有で信頼関係を構築します。</a:t>
            </a:r>
            <a:endParaRPr lang="en-US" sz="1100" dirty="0"/>
          </a:p>
        </p:txBody>
      </p:sp>
      <p:sp>
        <p:nvSpPr>
          <p:cNvPr id="13" name="Shape 10"/>
          <p:cNvSpPr/>
          <p:nvPr/>
        </p:nvSpPr>
        <p:spPr>
          <a:xfrm>
            <a:off x="7387352" y="1743789"/>
            <a:ext cx="6465808" cy="3003828"/>
          </a:xfrm>
          <a:prstGeom prst="roundRect">
            <a:avLst>
              <a:gd name="adj" fmla="val 721"/>
            </a:avLst>
          </a:prstGeom>
          <a:solidFill>
            <a:srgbClr val="FFFFFF"/>
          </a:solidFill>
          <a:ln w="15240">
            <a:solidFill>
              <a:srgbClr val="D8D4D4"/>
            </a:solidFill>
            <a:prstDash val="solid"/>
          </a:ln>
        </p:spPr>
      </p:sp>
      <p:sp>
        <p:nvSpPr>
          <p:cNvPr id="14" name="Shape 11"/>
          <p:cNvSpPr/>
          <p:nvPr/>
        </p:nvSpPr>
        <p:spPr>
          <a:xfrm>
            <a:off x="7402592" y="1759029"/>
            <a:ext cx="6435328" cy="433030"/>
          </a:xfrm>
          <a:prstGeom prst="roundRect">
            <a:avLst>
              <a:gd name="adj" fmla="val 777"/>
            </a:avLst>
          </a:prstGeom>
          <a:solidFill>
            <a:srgbClr val="F2EEEE"/>
          </a:solidFill>
          <a:ln/>
        </p:spPr>
      </p:sp>
      <p:pic>
        <p:nvPicPr>
          <p:cNvPr id="15"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2028" y="1867257"/>
            <a:ext cx="216456" cy="216456"/>
          </a:xfrm>
          <a:prstGeom prst="rect">
            <a:avLst/>
          </a:prstGeom>
        </p:spPr>
      </p:pic>
      <p:sp>
        <p:nvSpPr>
          <p:cNvPr id="16" name="Text 12"/>
          <p:cNvSpPr/>
          <p:nvPr/>
        </p:nvSpPr>
        <p:spPr>
          <a:xfrm>
            <a:off x="7546896" y="2336363"/>
            <a:ext cx="3023949" cy="270629"/>
          </a:xfrm>
          <a:prstGeom prst="rect">
            <a:avLst/>
          </a:prstGeom>
          <a:noFill/>
          <a:ln/>
        </p:spPr>
        <p:txBody>
          <a:bodyPr wrap="none" lIns="0" tIns="0" rIns="0" bIns="0" rtlCol="0" anchor="t"/>
          <a:lstStyle/>
          <a:p>
            <a:pPr algn="l" indent="0" marL="0">
              <a:lnSpc>
                <a:spcPts val="21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リフォーム検討者（一般家庭）</a:t>
            </a:r>
            <a:endParaRPr lang="en-US" sz="1700" dirty="0"/>
          </a:p>
        </p:txBody>
      </p:sp>
      <p:sp>
        <p:nvSpPr>
          <p:cNvPr id="17" name="Text 13"/>
          <p:cNvSpPr/>
          <p:nvPr/>
        </p:nvSpPr>
        <p:spPr>
          <a:xfrm>
            <a:off x="7546896" y="2693551"/>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年齢：30-50代</a:t>
            </a:r>
            <a:endParaRPr lang="en-US" sz="1100" dirty="0"/>
          </a:p>
        </p:txBody>
      </p:sp>
      <p:sp>
        <p:nvSpPr>
          <p:cNvPr id="18" name="Text 14"/>
          <p:cNvSpPr/>
          <p:nvPr/>
        </p:nvSpPr>
        <p:spPr>
          <a:xfrm>
            <a:off x="7546896" y="2975015"/>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特徴：家族の快適性向上を重視、予算を気にする</a:t>
            </a:r>
            <a:endParaRPr lang="en-US" sz="1100" dirty="0"/>
          </a:p>
        </p:txBody>
      </p:sp>
      <p:sp>
        <p:nvSpPr>
          <p:cNvPr id="19" name="Text 15"/>
          <p:cNvSpPr/>
          <p:nvPr/>
        </p:nvSpPr>
        <p:spPr>
          <a:xfrm>
            <a:off x="7546896" y="3256478"/>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課題：適正価格の把握、工事期間中の生活</a:t>
            </a:r>
            <a:endParaRPr lang="en-US" sz="1100" dirty="0"/>
          </a:p>
        </p:txBody>
      </p:sp>
      <p:sp>
        <p:nvSpPr>
          <p:cNvPr id="20" name="Text 16"/>
          <p:cNvSpPr/>
          <p:nvPr/>
        </p:nvSpPr>
        <p:spPr>
          <a:xfrm>
            <a:off x="7546896" y="3537942"/>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求める情報：施工事例、料金目安、工期</a:t>
            </a:r>
            <a:endParaRPr lang="en-US" sz="1100" dirty="0"/>
          </a:p>
        </p:txBody>
      </p:sp>
      <p:sp>
        <p:nvSpPr>
          <p:cNvPr id="21" name="Text 17"/>
          <p:cNvSpPr/>
          <p:nvPr/>
        </p:nvSpPr>
        <p:spPr>
          <a:xfrm>
            <a:off x="7546896" y="3855482"/>
            <a:ext cx="6146721" cy="461963"/>
          </a:xfrm>
          <a:prstGeom prst="rect">
            <a:avLst/>
          </a:prstGeom>
          <a:noFill/>
          <a:ln/>
        </p:spPr>
        <p:txBody>
          <a:bodyPr wrap="square" lIns="0" tIns="0" rIns="0" bIns="0" rtlCol="0" anchor="t"/>
          <a:lstStyle/>
          <a:p>
            <a:pPr algn="l" indent="0" marL="0">
              <a:lnSpc>
                <a:spcPts val="1800"/>
              </a:lnSpc>
              <a:buNone/>
            </a:pPr>
            <a:r>
              <a:rPr lang="en-US" sz="1100" b="1" dirty="0">
                <a:solidFill>
                  <a:srgbClr val="4C4C4D"/>
                </a:solidFill>
                <a:latin typeface="Heebo" pitchFamily="34" charset="0"/>
                <a:ea typeface="Heebo" pitchFamily="34" charset="-122"/>
                <a:cs typeface="Heebo" pitchFamily="34" charset="-120"/>
              </a:rPr>
              <a:t>アプローチ：</a:t>
            </a:r>
            <a:pPr algn="l" indent="0" marL="0">
              <a:lnSpc>
                <a:spcPts val="1800"/>
              </a:lnSpc>
              <a:buNone/>
            </a:pPr>
            <a:r>
              <a:rPr lang="en-US" sz="1100" dirty="0">
                <a:solidFill>
                  <a:srgbClr val="4C4C4D"/>
                </a:solidFill>
                <a:latin typeface="Heebo" pitchFamily="34" charset="0"/>
                <a:ea typeface="Heebo" pitchFamily="34" charset="-122"/>
                <a:cs typeface="Heebo" pitchFamily="34" charset="-120"/>
              </a:rPr>
              <a:t>デザイン性の高い施工事例を豊富に紹介し、明瞭な料金体系と短工期での実現可能性を強調。オンライン相談会や見積もりシミュレーションも活用します。</a:t>
            </a:r>
            <a:endParaRPr lang="en-US" sz="1100" dirty="0"/>
          </a:p>
        </p:txBody>
      </p:sp>
      <p:sp>
        <p:nvSpPr>
          <p:cNvPr id="22" name="Shape 18"/>
          <p:cNvSpPr/>
          <p:nvPr/>
        </p:nvSpPr>
        <p:spPr>
          <a:xfrm>
            <a:off x="777240" y="4891921"/>
            <a:ext cx="6465808" cy="2733199"/>
          </a:xfrm>
          <a:prstGeom prst="roundRect">
            <a:avLst>
              <a:gd name="adj" fmla="val 792"/>
            </a:avLst>
          </a:prstGeom>
          <a:solidFill>
            <a:srgbClr val="FFFFFF"/>
          </a:solidFill>
          <a:ln w="15240">
            <a:solidFill>
              <a:srgbClr val="D8D4D4"/>
            </a:solidFill>
            <a:prstDash val="solid"/>
          </a:ln>
        </p:spPr>
      </p:sp>
      <p:sp>
        <p:nvSpPr>
          <p:cNvPr id="23" name="Shape 19"/>
          <p:cNvSpPr/>
          <p:nvPr/>
        </p:nvSpPr>
        <p:spPr>
          <a:xfrm>
            <a:off x="792480" y="4907161"/>
            <a:ext cx="6435328" cy="433030"/>
          </a:xfrm>
          <a:prstGeom prst="roundRect">
            <a:avLst>
              <a:gd name="adj" fmla="val 777"/>
            </a:avLst>
          </a:prstGeom>
          <a:solidFill>
            <a:srgbClr val="F2EEEE"/>
          </a:solidFill>
          <a:ln/>
        </p:spPr>
      </p:sp>
      <p:pic>
        <p:nvPicPr>
          <p:cNvPr id="2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01916" y="5015389"/>
            <a:ext cx="216456" cy="216456"/>
          </a:xfrm>
          <a:prstGeom prst="rect">
            <a:avLst/>
          </a:prstGeom>
        </p:spPr>
      </p:pic>
      <p:sp>
        <p:nvSpPr>
          <p:cNvPr id="25" name="Text 20"/>
          <p:cNvSpPr/>
          <p:nvPr/>
        </p:nvSpPr>
        <p:spPr>
          <a:xfrm>
            <a:off x="936784" y="5484495"/>
            <a:ext cx="2465427" cy="270629"/>
          </a:xfrm>
          <a:prstGeom prst="rect">
            <a:avLst/>
          </a:prstGeom>
          <a:noFill/>
          <a:ln/>
        </p:spPr>
        <p:txBody>
          <a:bodyPr wrap="none" lIns="0" tIns="0" rIns="0" bIns="0" rtlCol="0" anchor="t"/>
          <a:lstStyle/>
          <a:p>
            <a:pPr algn="l" indent="0" marL="0">
              <a:lnSpc>
                <a:spcPts val="21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採用応募者（新卒/中途）</a:t>
            </a:r>
            <a:endParaRPr lang="en-US" sz="1700" dirty="0"/>
          </a:p>
        </p:txBody>
      </p:sp>
      <p:sp>
        <p:nvSpPr>
          <p:cNvPr id="26" name="Text 21"/>
          <p:cNvSpPr/>
          <p:nvPr/>
        </p:nvSpPr>
        <p:spPr>
          <a:xfrm>
            <a:off x="936784" y="5841682"/>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年齢：20-40代</a:t>
            </a:r>
            <a:endParaRPr lang="en-US" sz="1100" dirty="0"/>
          </a:p>
        </p:txBody>
      </p:sp>
      <p:sp>
        <p:nvSpPr>
          <p:cNvPr id="27" name="Text 22"/>
          <p:cNvSpPr/>
          <p:nvPr/>
        </p:nvSpPr>
        <p:spPr>
          <a:xfrm>
            <a:off x="936784" y="6123146"/>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特徴：技術向上と安定した職場環境を求める</a:t>
            </a:r>
            <a:endParaRPr lang="en-US" sz="1100" dirty="0"/>
          </a:p>
        </p:txBody>
      </p:sp>
      <p:sp>
        <p:nvSpPr>
          <p:cNvPr id="28" name="Text 23"/>
          <p:cNvSpPr/>
          <p:nvPr/>
        </p:nvSpPr>
        <p:spPr>
          <a:xfrm>
            <a:off x="936784" y="6404610"/>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課題：会社の将来性、働きやすさ</a:t>
            </a:r>
            <a:endParaRPr lang="en-US" sz="1100" dirty="0"/>
          </a:p>
        </p:txBody>
      </p:sp>
      <p:sp>
        <p:nvSpPr>
          <p:cNvPr id="29" name="Text 24"/>
          <p:cNvSpPr/>
          <p:nvPr/>
        </p:nvSpPr>
        <p:spPr>
          <a:xfrm>
            <a:off x="936784" y="6686074"/>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求める情報：職場環境、福利厚生、成長機会</a:t>
            </a:r>
            <a:endParaRPr lang="en-US" sz="1100" dirty="0"/>
          </a:p>
        </p:txBody>
      </p:sp>
      <p:sp>
        <p:nvSpPr>
          <p:cNvPr id="30" name="Text 25"/>
          <p:cNvSpPr/>
          <p:nvPr/>
        </p:nvSpPr>
        <p:spPr>
          <a:xfrm>
            <a:off x="936784" y="7003613"/>
            <a:ext cx="6146721" cy="461963"/>
          </a:xfrm>
          <a:prstGeom prst="rect">
            <a:avLst/>
          </a:prstGeom>
          <a:noFill/>
          <a:ln/>
        </p:spPr>
        <p:txBody>
          <a:bodyPr wrap="square" lIns="0" tIns="0" rIns="0" bIns="0" rtlCol="0" anchor="t"/>
          <a:lstStyle/>
          <a:p>
            <a:pPr algn="l" indent="0" marL="0">
              <a:lnSpc>
                <a:spcPts val="1800"/>
              </a:lnSpc>
              <a:buNone/>
            </a:pPr>
            <a:r>
              <a:rPr lang="en-US" sz="1100" b="1" dirty="0">
                <a:solidFill>
                  <a:srgbClr val="4C4C4D"/>
                </a:solidFill>
                <a:latin typeface="Heebo" pitchFamily="34" charset="0"/>
                <a:ea typeface="Heebo" pitchFamily="34" charset="-122"/>
                <a:cs typeface="Heebo" pitchFamily="34" charset="-120"/>
              </a:rPr>
              <a:t>アプローチ：</a:t>
            </a:r>
            <a:pPr algn="l" indent="0" marL="0">
              <a:lnSpc>
                <a:spcPts val="1800"/>
              </a:lnSpc>
              <a:buNone/>
            </a:pPr>
            <a:r>
              <a:rPr lang="en-US" sz="1100" dirty="0">
                <a:solidFill>
                  <a:srgbClr val="4C4C4D"/>
                </a:solidFill>
                <a:latin typeface="Heebo" pitchFamily="34" charset="0"/>
                <a:ea typeface="Heebo" pitchFamily="34" charset="-122"/>
                <a:cs typeface="Heebo" pitchFamily="34" charset="-120"/>
              </a:rPr>
              <a:t>社員インタビューやキャリアパス紹介、福利厚生の詳細を明確に提示。働きがいのある職場環境と技術研鑽の機会をアピールします。</a:t>
            </a:r>
            <a:endParaRPr lang="en-US" sz="1100" dirty="0"/>
          </a:p>
        </p:txBody>
      </p:sp>
      <p:sp>
        <p:nvSpPr>
          <p:cNvPr id="31" name="Shape 26"/>
          <p:cNvSpPr/>
          <p:nvPr/>
        </p:nvSpPr>
        <p:spPr>
          <a:xfrm>
            <a:off x="7387352" y="4891921"/>
            <a:ext cx="6465808" cy="2733199"/>
          </a:xfrm>
          <a:prstGeom prst="roundRect">
            <a:avLst>
              <a:gd name="adj" fmla="val 792"/>
            </a:avLst>
          </a:prstGeom>
          <a:solidFill>
            <a:srgbClr val="FFFFFF"/>
          </a:solidFill>
          <a:ln w="15240">
            <a:solidFill>
              <a:srgbClr val="D8D4D4"/>
            </a:solidFill>
            <a:prstDash val="solid"/>
          </a:ln>
        </p:spPr>
      </p:sp>
      <p:sp>
        <p:nvSpPr>
          <p:cNvPr id="32" name="Shape 27"/>
          <p:cNvSpPr/>
          <p:nvPr/>
        </p:nvSpPr>
        <p:spPr>
          <a:xfrm>
            <a:off x="7402592" y="4907161"/>
            <a:ext cx="6435328" cy="433030"/>
          </a:xfrm>
          <a:prstGeom prst="roundRect">
            <a:avLst>
              <a:gd name="adj" fmla="val 777"/>
            </a:avLst>
          </a:prstGeom>
          <a:solidFill>
            <a:srgbClr val="F2EEEE"/>
          </a:solidFill>
          <a:ln/>
        </p:spPr>
      </p:sp>
      <p:pic>
        <p:nvPicPr>
          <p:cNvPr id="3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12028" y="5015389"/>
            <a:ext cx="216456" cy="216456"/>
          </a:xfrm>
          <a:prstGeom prst="rect">
            <a:avLst/>
          </a:prstGeom>
        </p:spPr>
      </p:pic>
      <p:sp>
        <p:nvSpPr>
          <p:cNvPr id="34" name="Text 28"/>
          <p:cNvSpPr/>
          <p:nvPr/>
        </p:nvSpPr>
        <p:spPr>
          <a:xfrm>
            <a:off x="7546896" y="5484495"/>
            <a:ext cx="2165390" cy="270629"/>
          </a:xfrm>
          <a:prstGeom prst="rect">
            <a:avLst/>
          </a:prstGeom>
          <a:noFill/>
          <a:ln/>
        </p:spPr>
        <p:txBody>
          <a:bodyPr wrap="none" lIns="0" tIns="0" rIns="0" bIns="0" rtlCol="0" anchor="t"/>
          <a:lstStyle/>
          <a:p>
            <a:pPr algn="l" indent="0" marL="0">
              <a:lnSpc>
                <a:spcPts val="2100"/>
              </a:lnSpc>
              <a:buNone/>
            </a:pPr>
            <a:r>
              <a:rPr lang="en-US" sz="1700" dirty="0">
                <a:solidFill>
                  <a:srgbClr val="4C4C4D"/>
                </a:solidFill>
                <a:latin typeface="Crimson Pro Semi Bold" pitchFamily="34" charset="0"/>
                <a:ea typeface="Crimson Pro Semi Bold" pitchFamily="34" charset="-122"/>
                <a:cs typeface="Crimson Pro Semi Bold" pitchFamily="34" charset="-120"/>
              </a:rPr>
              <a:t>パートナー・協力業者</a:t>
            </a:r>
            <a:endParaRPr lang="en-US" sz="1700" dirty="0"/>
          </a:p>
        </p:txBody>
      </p:sp>
      <p:sp>
        <p:nvSpPr>
          <p:cNvPr id="35" name="Text 29"/>
          <p:cNvSpPr/>
          <p:nvPr/>
        </p:nvSpPr>
        <p:spPr>
          <a:xfrm>
            <a:off x="7546896" y="5841682"/>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年齢：40-60代</a:t>
            </a:r>
            <a:endParaRPr lang="en-US" sz="1100" dirty="0"/>
          </a:p>
        </p:txBody>
      </p:sp>
      <p:sp>
        <p:nvSpPr>
          <p:cNvPr id="36" name="Text 30"/>
          <p:cNvSpPr/>
          <p:nvPr/>
        </p:nvSpPr>
        <p:spPr>
          <a:xfrm>
            <a:off x="7546896" y="6123146"/>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特徴：長期的な信頼関係を重視、相互利益を求める</a:t>
            </a:r>
            <a:endParaRPr lang="en-US" sz="1100" dirty="0"/>
          </a:p>
        </p:txBody>
      </p:sp>
      <p:sp>
        <p:nvSpPr>
          <p:cNvPr id="37" name="Text 31"/>
          <p:cNvSpPr/>
          <p:nvPr/>
        </p:nvSpPr>
        <p:spPr>
          <a:xfrm>
            <a:off x="7546896" y="6404610"/>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課題：安定した案件の確保、技術力の向上</a:t>
            </a:r>
            <a:endParaRPr lang="en-US" sz="1100" dirty="0"/>
          </a:p>
        </p:txBody>
      </p:sp>
      <p:sp>
        <p:nvSpPr>
          <p:cNvPr id="38" name="Text 32"/>
          <p:cNvSpPr/>
          <p:nvPr/>
        </p:nvSpPr>
        <p:spPr>
          <a:xfrm>
            <a:off x="7546896" y="6686074"/>
            <a:ext cx="6146721" cy="230981"/>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求める情報：協力体制、案件規模、技術要件</a:t>
            </a:r>
            <a:endParaRPr lang="en-US" sz="1100" dirty="0"/>
          </a:p>
        </p:txBody>
      </p:sp>
      <p:sp>
        <p:nvSpPr>
          <p:cNvPr id="39" name="Text 33"/>
          <p:cNvSpPr/>
          <p:nvPr/>
        </p:nvSpPr>
        <p:spPr>
          <a:xfrm>
            <a:off x="7546896" y="7003613"/>
            <a:ext cx="6146721" cy="461963"/>
          </a:xfrm>
          <a:prstGeom prst="rect">
            <a:avLst/>
          </a:prstGeom>
          <a:noFill/>
          <a:ln/>
        </p:spPr>
        <p:txBody>
          <a:bodyPr wrap="square" lIns="0" tIns="0" rIns="0" bIns="0" rtlCol="0" anchor="t"/>
          <a:lstStyle/>
          <a:p>
            <a:pPr algn="l" indent="0" marL="0">
              <a:lnSpc>
                <a:spcPts val="1800"/>
              </a:lnSpc>
              <a:buNone/>
            </a:pPr>
            <a:r>
              <a:rPr lang="en-US" sz="1100" b="1" dirty="0">
                <a:solidFill>
                  <a:srgbClr val="4C4C4D"/>
                </a:solidFill>
                <a:latin typeface="Heebo" pitchFamily="34" charset="0"/>
                <a:ea typeface="Heebo" pitchFamily="34" charset="-122"/>
                <a:cs typeface="Heebo" pitchFamily="34" charset="-120"/>
              </a:rPr>
              <a:t>アプローチ：</a:t>
            </a:r>
            <a:pPr algn="l" indent="0" marL="0">
              <a:lnSpc>
                <a:spcPts val="1800"/>
              </a:lnSpc>
              <a:buNone/>
            </a:pPr>
            <a:r>
              <a:rPr lang="en-US" sz="1100" dirty="0">
                <a:solidFill>
                  <a:srgbClr val="4C4C4D"/>
                </a:solidFill>
                <a:latin typeface="Heebo" pitchFamily="34" charset="0"/>
                <a:ea typeface="Heebo" pitchFamily="34" charset="-122"/>
                <a:cs typeface="Heebo" pitchFamily="34" charset="-120"/>
              </a:rPr>
              <a:t>定期的な情報交換会や技術研修の実施、案件情報の共有システム構築で長期的なパートナーシップを築きます。</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2949"/>
            <a:ext cx="3855958" cy="481965"/>
          </a:xfrm>
          <a:prstGeom prst="rect">
            <a:avLst/>
          </a:prstGeom>
          <a:noFill/>
          <a:ln/>
        </p:spPr>
        <p:txBody>
          <a:bodyPr wrap="none" lIns="0" tIns="0" rIns="0" bIns="0" rtlCol="0" anchor="t"/>
          <a:lstStyle/>
          <a:p>
            <a:pPr algn="l" indent="0" marL="0">
              <a:lnSpc>
                <a:spcPts val="3750"/>
              </a:lnSpc>
              <a:buNone/>
            </a:pPr>
            <a:r>
              <a:rPr lang="en-US" sz="3000" dirty="0">
                <a:solidFill>
                  <a:srgbClr val="152D47"/>
                </a:solidFill>
                <a:latin typeface="Crimson Pro Semi Bold" pitchFamily="34" charset="0"/>
                <a:ea typeface="Crimson Pro Semi Bold" pitchFamily="34" charset="-122"/>
                <a:cs typeface="Crimson Pro Semi Bold" pitchFamily="34" charset="-120"/>
              </a:rPr>
              <a:t>トップページの提案</a:t>
            </a:r>
            <a:endParaRPr lang="en-US" sz="3000" dirty="0"/>
          </a:p>
        </p:txBody>
      </p:sp>
      <p:sp>
        <p:nvSpPr>
          <p:cNvPr id="4" name="Shape 1"/>
          <p:cNvSpPr/>
          <p:nvPr/>
        </p:nvSpPr>
        <p:spPr>
          <a:xfrm>
            <a:off x="6280190" y="1504117"/>
            <a:ext cx="771168" cy="1419106"/>
          </a:xfrm>
          <a:prstGeom prst="roundRect">
            <a:avLst>
              <a:gd name="adj" fmla="val 360022"/>
            </a:avLst>
          </a:prstGeom>
          <a:solidFill>
            <a:srgbClr val="F2EEEE"/>
          </a:solidFill>
          <a:ln/>
        </p:spPr>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1172" y="2068949"/>
            <a:ext cx="289203" cy="289203"/>
          </a:xfrm>
          <a:prstGeom prst="rect">
            <a:avLst/>
          </a:prstGeom>
        </p:spPr>
      </p:pic>
      <p:sp>
        <p:nvSpPr>
          <p:cNvPr id="6" name="Text 2"/>
          <p:cNvSpPr/>
          <p:nvPr/>
        </p:nvSpPr>
        <p:spPr>
          <a:xfrm>
            <a:off x="7244120" y="1696879"/>
            <a:ext cx="2409944" cy="301228"/>
          </a:xfrm>
          <a:prstGeom prst="rect">
            <a:avLst/>
          </a:prstGeom>
          <a:noFill/>
          <a:ln/>
        </p:spPr>
        <p:txBody>
          <a:bodyPr wrap="none" lIns="0" tIns="0" rIns="0" bIns="0" rtlCol="0" anchor="t"/>
          <a:lstStyle/>
          <a:p>
            <a:pPr algn="l"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事業内容の明確化</a:t>
            </a:r>
            <a:endParaRPr lang="en-US" sz="1850" dirty="0"/>
          </a:p>
        </p:txBody>
      </p:sp>
      <p:sp>
        <p:nvSpPr>
          <p:cNvPr id="7" name="Text 3"/>
          <p:cNvSpPr/>
          <p:nvPr/>
        </p:nvSpPr>
        <p:spPr>
          <a:xfrm>
            <a:off x="7244120" y="2113717"/>
            <a:ext cx="6592491" cy="616744"/>
          </a:xfrm>
          <a:prstGeom prst="rect">
            <a:avLst/>
          </a:prstGeom>
          <a:noFill/>
          <a:ln/>
        </p:spPr>
        <p:txBody>
          <a:bodyPr wrap="squar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上部ナビゲーションで事業内容を明確に提示し、</a:t>
            </a:r>
            <a:pPr algn="l" indent="0" marL="0">
              <a:lnSpc>
                <a:spcPts val="2400"/>
              </a:lnSpc>
              <a:buNone/>
            </a:pPr>
            <a:r>
              <a:rPr lang="en-US" sz="1500" dirty="0">
                <a:solidFill>
                  <a:srgbClr val="4C4C4D"/>
                </a:solidFill>
                <a:latin typeface="Heebo" pitchFamily="34" charset="0"/>
                <a:ea typeface="Heebo" pitchFamily="34" charset="-122"/>
                <a:cs typeface="Heebo" pitchFamily="34" charset="-120"/>
              </a:rPr>
              <a:t>企業のアピールに繋げます。</a:t>
            </a:r>
            <a:endParaRPr lang="en-US" sz="1500" dirty="0"/>
          </a:p>
        </p:txBody>
      </p:sp>
      <p:sp>
        <p:nvSpPr>
          <p:cNvPr id="8" name="Shape 4"/>
          <p:cNvSpPr/>
          <p:nvPr/>
        </p:nvSpPr>
        <p:spPr>
          <a:xfrm>
            <a:off x="6280190" y="3115985"/>
            <a:ext cx="771168" cy="1156811"/>
          </a:xfrm>
          <a:prstGeom prst="roundRect">
            <a:avLst>
              <a:gd name="adj" fmla="val 360022"/>
            </a:avLst>
          </a:prstGeom>
          <a:solidFill>
            <a:srgbClr val="F2EEEE"/>
          </a:solidFill>
          <a:ln/>
        </p:spPr>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1172" y="3549729"/>
            <a:ext cx="289203" cy="289203"/>
          </a:xfrm>
          <a:prstGeom prst="rect">
            <a:avLst/>
          </a:prstGeom>
        </p:spPr>
      </p:pic>
      <p:sp>
        <p:nvSpPr>
          <p:cNvPr id="10" name="Text 5"/>
          <p:cNvSpPr/>
          <p:nvPr/>
        </p:nvSpPr>
        <p:spPr>
          <a:xfrm>
            <a:off x="7244120" y="3308747"/>
            <a:ext cx="2890361" cy="301228"/>
          </a:xfrm>
          <a:prstGeom prst="rect">
            <a:avLst/>
          </a:prstGeom>
          <a:noFill/>
          <a:ln/>
        </p:spPr>
        <p:txBody>
          <a:bodyPr wrap="none" lIns="0" tIns="0" rIns="0" bIns="0" rtlCol="0" anchor="t"/>
          <a:lstStyle/>
          <a:p>
            <a:pPr algn="l"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メインヒーローに動画配置</a:t>
            </a:r>
            <a:endParaRPr lang="en-US" sz="1850" dirty="0"/>
          </a:p>
        </p:txBody>
      </p:sp>
      <p:sp>
        <p:nvSpPr>
          <p:cNvPr id="11" name="Text 6"/>
          <p:cNvSpPr/>
          <p:nvPr/>
        </p:nvSpPr>
        <p:spPr>
          <a:xfrm>
            <a:off x="7244120" y="3725585"/>
            <a:ext cx="6592491" cy="308372"/>
          </a:xfrm>
          <a:prstGeom prst="rect">
            <a:avLst/>
          </a:prstGeom>
          <a:noFill/>
          <a:ln/>
        </p:spPr>
        <p:txBody>
          <a:bodyPr wrap="non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目を引く動画で訪問者の興味を引きつけます（キャッチコピーは仮設定）。</a:t>
            </a:r>
            <a:endParaRPr lang="en-US" sz="1500" dirty="0"/>
          </a:p>
        </p:txBody>
      </p:sp>
      <p:sp>
        <p:nvSpPr>
          <p:cNvPr id="12" name="Shape 7"/>
          <p:cNvSpPr/>
          <p:nvPr/>
        </p:nvSpPr>
        <p:spPr>
          <a:xfrm>
            <a:off x="6280190" y="4465558"/>
            <a:ext cx="771168" cy="1419106"/>
          </a:xfrm>
          <a:prstGeom prst="roundRect">
            <a:avLst>
              <a:gd name="adj" fmla="val 360022"/>
            </a:avLst>
          </a:prstGeom>
          <a:solidFill>
            <a:srgbClr val="F2EEEE"/>
          </a:solidFill>
          <a:ln/>
        </p:spPr>
      </p:sp>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21172" y="5030391"/>
            <a:ext cx="289203" cy="289203"/>
          </a:xfrm>
          <a:prstGeom prst="rect">
            <a:avLst/>
          </a:prstGeom>
        </p:spPr>
      </p:pic>
      <p:sp>
        <p:nvSpPr>
          <p:cNvPr id="14" name="Text 8"/>
          <p:cNvSpPr/>
          <p:nvPr/>
        </p:nvSpPr>
        <p:spPr>
          <a:xfrm>
            <a:off x="7244120" y="4658320"/>
            <a:ext cx="3367326" cy="301228"/>
          </a:xfrm>
          <a:prstGeom prst="rect">
            <a:avLst/>
          </a:prstGeom>
          <a:noFill/>
          <a:ln/>
        </p:spPr>
        <p:txBody>
          <a:bodyPr wrap="none" lIns="0" tIns="0" rIns="0" bIns="0" rtlCol="0" anchor="t"/>
          <a:lstStyle/>
          <a:p>
            <a:pPr algn="l"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ターゲットユーザー別分岐設計</a:t>
            </a:r>
            <a:endParaRPr lang="en-US" sz="1850" dirty="0"/>
          </a:p>
        </p:txBody>
      </p:sp>
      <p:sp>
        <p:nvSpPr>
          <p:cNvPr id="15" name="Text 9"/>
          <p:cNvSpPr/>
          <p:nvPr/>
        </p:nvSpPr>
        <p:spPr>
          <a:xfrm>
            <a:off x="7244120" y="5075158"/>
            <a:ext cx="6592491" cy="616744"/>
          </a:xfrm>
          <a:prstGeom prst="rect">
            <a:avLst/>
          </a:prstGeom>
          <a:noFill/>
          <a:ln/>
        </p:spPr>
        <p:txBody>
          <a:bodyPr wrap="squar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ユーザーのニーズに合わせて</a:t>
            </a:r>
            <a:pPr algn="l" indent="0" marL="0">
              <a:lnSpc>
                <a:spcPts val="2400"/>
              </a:lnSpc>
              <a:buNone/>
            </a:pPr>
            <a:r>
              <a:rPr lang="en-US" sz="1500" dirty="0">
                <a:solidFill>
                  <a:srgbClr val="4C4C4D"/>
                </a:solidFill>
                <a:latin typeface="Heebo" pitchFamily="34" charset="0"/>
                <a:ea typeface="Heebo" pitchFamily="34" charset="-122"/>
                <a:cs typeface="Heebo" pitchFamily="34" charset="-120"/>
              </a:rPr>
              <a:t>コンテンツを振り分けます。</a:t>
            </a:r>
            <a:endParaRPr lang="en-US" sz="1500" dirty="0"/>
          </a:p>
        </p:txBody>
      </p:sp>
      <p:sp>
        <p:nvSpPr>
          <p:cNvPr id="16" name="Shape 10"/>
          <p:cNvSpPr/>
          <p:nvPr/>
        </p:nvSpPr>
        <p:spPr>
          <a:xfrm>
            <a:off x="6280190" y="6077426"/>
            <a:ext cx="771168" cy="1419106"/>
          </a:xfrm>
          <a:prstGeom prst="roundRect">
            <a:avLst>
              <a:gd name="adj" fmla="val 360022"/>
            </a:avLst>
          </a:prstGeom>
          <a:solidFill>
            <a:srgbClr val="F2EEEE"/>
          </a:solidFill>
          <a:ln/>
        </p:spPr>
      </p:sp>
      <p:pic>
        <p:nvPicPr>
          <p:cNvPr id="17"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1172" y="6642259"/>
            <a:ext cx="289203" cy="289203"/>
          </a:xfrm>
          <a:prstGeom prst="rect">
            <a:avLst/>
          </a:prstGeom>
        </p:spPr>
      </p:pic>
      <p:sp>
        <p:nvSpPr>
          <p:cNvPr id="18" name="Text 11"/>
          <p:cNvSpPr/>
          <p:nvPr/>
        </p:nvSpPr>
        <p:spPr>
          <a:xfrm>
            <a:off x="7244120" y="6270188"/>
            <a:ext cx="2409944" cy="301228"/>
          </a:xfrm>
          <a:prstGeom prst="rect">
            <a:avLst/>
          </a:prstGeom>
          <a:noFill/>
          <a:ln/>
        </p:spPr>
        <p:txBody>
          <a:bodyPr wrap="none" lIns="0" tIns="0" rIns="0" bIns="0" rtlCol="0" anchor="t"/>
          <a:lstStyle/>
          <a:p>
            <a:pPr algn="l" indent="0" marL="0">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専門ページへの誘導</a:t>
            </a:r>
            <a:endParaRPr lang="en-US" sz="1850" dirty="0"/>
          </a:p>
        </p:txBody>
      </p:sp>
      <p:sp>
        <p:nvSpPr>
          <p:cNvPr id="19" name="Text 12"/>
          <p:cNvSpPr/>
          <p:nvPr/>
        </p:nvSpPr>
        <p:spPr>
          <a:xfrm>
            <a:off x="7244120" y="6687026"/>
            <a:ext cx="6592491" cy="616744"/>
          </a:xfrm>
          <a:prstGeom prst="rect">
            <a:avLst/>
          </a:prstGeom>
          <a:noFill/>
          <a:ln/>
        </p:spPr>
        <p:txBody>
          <a:bodyPr wrap="square" lIns="0" tIns="0" rIns="0" bIns="0" rtlCol="0" anchor="t"/>
          <a:lstStyle/>
          <a:p>
            <a:pPr algn="l" indent="0" marL="0">
              <a:lnSpc>
                <a:spcPts val="2400"/>
              </a:lnSpc>
              <a:buNone/>
            </a:pPr>
            <a:r>
              <a:rPr lang="en-US" sz="1500" dirty="0">
                <a:solidFill>
                  <a:srgbClr val="4C4C4D"/>
                </a:solidFill>
                <a:latin typeface="Heebo" pitchFamily="34" charset="0"/>
                <a:ea typeface="Heebo" pitchFamily="34" charset="-122"/>
                <a:cs typeface="Heebo" pitchFamily="34" charset="-120"/>
              </a:rPr>
              <a:t>大規模修繕やリフォームなど、具体的なサービス詳細ページへスムーズに誘導します。</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22603"/>
            <a:ext cx="4252913" cy="531614"/>
          </a:xfrm>
          <a:prstGeom prst="rect">
            <a:avLst/>
          </a:prstGeom>
          <a:noFill/>
          <a:ln/>
        </p:spPr>
        <p:txBody>
          <a:bodyPr wrap="none" lIns="0" tIns="0" rIns="0" bIns="0" rtlCol="0" anchor="t"/>
          <a:lstStyle/>
          <a:p>
            <a:pPr algn="l" indent="0" marL="0">
              <a:lnSpc>
                <a:spcPts val="4150"/>
              </a:lnSpc>
              <a:buNone/>
            </a:pPr>
            <a:r>
              <a:rPr lang="en-US" sz="3300" dirty="0">
                <a:solidFill>
                  <a:srgbClr val="152D47"/>
                </a:solidFill>
                <a:latin typeface="Crimson Pro Semi Bold" pitchFamily="34" charset="0"/>
                <a:ea typeface="Crimson Pro Semi Bold" pitchFamily="34" charset="-122"/>
                <a:cs typeface="Crimson Pro Semi Bold" pitchFamily="34" charset="-120"/>
              </a:rPr>
              <a:t>施工実績ページの提案</a:t>
            </a:r>
            <a:endParaRPr lang="en-US" sz="3300" dirty="0"/>
          </a:p>
        </p:txBody>
      </p:sp>
      <p:sp>
        <p:nvSpPr>
          <p:cNvPr id="4" name="Shape 1"/>
          <p:cNvSpPr/>
          <p:nvPr/>
        </p:nvSpPr>
        <p:spPr>
          <a:xfrm>
            <a:off x="6280190" y="1609368"/>
            <a:ext cx="680442" cy="1643420"/>
          </a:xfrm>
          <a:prstGeom prst="roundRect">
            <a:avLst>
              <a:gd name="adj" fmla="val 360022"/>
            </a:avLst>
          </a:prstGeom>
          <a:solidFill>
            <a:srgbClr val="F2EEEE"/>
          </a:solidFill>
          <a:ln/>
        </p:spPr>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2835" y="2303502"/>
            <a:ext cx="255151" cy="255151"/>
          </a:xfrm>
          <a:prstGeom prst="rect">
            <a:avLst/>
          </a:prstGeom>
        </p:spPr>
      </p:pic>
      <p:sp>
        <p:nvSpPr>
          <p:cNvPr id="6" name="Text 2"/>
          <p:cNvSpPr/>
          <p:nvPr/>
        </p:nvSpPr>
        <p:spPr>
          <a:xfrm>
            <a:off x="7130653" y="1779389"/>
            <a:ext cx="2126456" cy="265747"/>
          </a:xfrm>
          <a:prstGeom prst="rect">
            <a:avLst/>
          </a:prstGeom>
          <a:noFill/>
          <a:ln/>
        </p:spPr>
        <p:txBody>
          <a:bodyPr wrap="none" lIns="0" tIns="0" rIns="0" bIns="0" rtlCol="0" anchor="t"/>
          <a:lstStyle/>
          <a:p>
            <a:pPr algn="l" indent="0" marL="0">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直感的な絞り込み機能</a:t>
            </a:r>
            <a:endParaRPr lang="en-US" sz="1650" dirty="0"/>
          </a:p>
        </p:txBody>
      </p:sp>
      <p:sp>
        <p:nvSpPr>
          <p:cNvPr id="7" name="Text 3"/>
          <p:cNvSpPr/>
          <p:nvPr/>
        </p:nvSpPr>
        <p:spPr>
          <a:xfrm>
            <a:off x="7130653" y="2147173"/>
            <a:ext cx="6705957" cy="272177"/>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4C4C4D"/>
                </a:solidFill>
                <a:latin typeface="Heebo" pitchFamily="34" charset="0"/>
                <a:ea typeface="Heebo" pitchFamily="34" charset="-122"/>
                <a:cs typeface="Heebo" pitchFamily="34" charset="-120"/>
              </a:rPr>
              <a:t>建物種別：</a:t>
            </a:r>
            <a:pPr algn="l" indent="0" marL="0">
              <a:lnSpc>
                <a:spcPts val="2100"/>
              </a:lnSpc>
              <a:buNone/>
            </a:pPr>
            <a:r>
              <a:rPr lang="en-US" sz="1300" dirty="0">
                <a:solidFill>
                  <a:srgbClr val="4C4C4D"/>
                </a:solidFill>
                <a:latin typeface="Heebo" pitchFamily="34" charset="0"/>
                <a:ea typeface="Heebo" pitchFamily="34" charset="-122"/>
                <a:cs typeface="Heebo" pitchFamily="34" charset="-120"/>
              </a:rPr>
              <a:t>マンション / オフィス / 商業施設</a:t>
            </a:r>
            <a:endParaRPr lang="en-US" sz="1300" dirty="0"/>
          </a:p>
        </p:txBody>
      </p:sp>
      <p:sp>
        <p:nvSpPr>
          <p:cNvPr id="8" name="Text 4"/>
          <p:cNvSpPr/>
          <p:nvPr/>
        </p:nvSpPr>
        <p:spPr>
          <a:xfrm>
            <a:off x="7130653" y="2478881"/>
            <a:ext cx="6705957" cy="272177"/>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4C4C4D"/>
                </a:solidFill>
                <a:latin typeface="Heebo" pitchFamily="34" charset="0"/>
                <a:ea typeface="Heebo" pitchFamily="34" charset="-122"/>
                <a:cs typeface="Heebo" pitchFamily="34" charset="-120"/>
              </a:rPr>
              <a:t>工事種別：</a:t>
            </a:r>
            <a:pPr algn="l" indent="0" marL="0">
              <a:lnSpc>
                <a:spcPts val="2100"/>
              </a:lnSpc>
              <a:buNone/>
            </a:pPr>
            <a:r>
              <a:rPr lang="en-US" sz="1300" dirty="0">
                <a:solidFill>
                  <a:srgbClr val="4C4C4D"/>
                </a:solidFill>
                <a:latin typeface="Heebo" pitchFamily="34" charset="0"/>
                <a:ea typeface="Heebo" pitchFamily="34" charset="-122"/>
                <a:cs typeface="Heebo" pitchFamily="34" charset="-120"/>
              </a:rPr>
              <a:t>外壁 / 防水 / 内装 / 設備</a:t>
            </a:r>
            <a:endParaRPr lang="en-US" sz="1300" dirty="0"/>
          </a:p>
        </p:txBody>
      </p:sp>
      <p:sp>
        <p:nvSpPr>
          <p:cNvPr id="9" name="Text 5"/>
          <p:cNvSpPr/>
          <p:nvPr/>
        </p:nvSpPr>
        <p:spPr>
          <a:xfrm>
            <a:off x="7130653" y="2810589"/>
            <a:ext cx="6705957" cy="272177"/>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4C4C4D"/>
                </a:solidFill>
                <a:latin typeface="Heebo" pitchFamily="34" charset="0"/>
                <a:ea typeface="Heebo" pitchFamily="34" charset="-122"/>
                <a:cs typeface="Heebo" pitchFamily="34" charset="-120"/>
              </a:rPr>
              <a:t>エリア：</a:t>
            </a:r>
            <a:pPr algn="l" indent="0" marL="0">
              <a:lnSpc>
                <a:spcPts val="2100"/>
              </a:lnSpc>
              <a:buNone/>
            </a:pPr>
            <a:r>
              <a:rPr lang="en-US" sz="1300" dirty="0">
                <a:solidFill>
                  <a:srgbClr val="4C4C4D"/>
                </a:solidFill>
                <a:latin typeface="Heebo" pitchFamily="34" charset="0"/>
                <a:ea typeface="Heebo" pitchFamily="34" charset="-122"/>
                <a:cs typeface="Heebo" pitchFamily="34" charset="-120"/>
              </a:rPr>
              <a:t>都道府県・市区町村で検索</a:t>
            </a:r>
            <a:endParaRPr lang="en-US" sz="1300" dirty="0"/>
          </a:p>
        </p:txBody>
      </p:sp>
      <p:sp>
        <p:nvSpPr>
          <p:cNvPr id="10" name="Shape 6"/>
          <p:cNvSpPr/>
          <p:nvPr/>
        </p:nvSpPr>
        <p:spPr>
          <a:xfrm>
            <a:off x="6280190" y="3422809"/>
            <a:ext cx="680442" cy="1643420"/>
          </a:xfrm>
          <a:prstGeom prst="roundRect">
            <a:avLst>
              <a:gd name="adj" fmla="val 360022"/>
            </a:avLst>
          </a:prstGeom>
          <a:solidFill>
            <a:srgbClr val="F2EEEE"/>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2835" y="4116943"/>
            <a:ext cx="255151" cy="255151"/>
          </a:xfrm>
          <a:prstGeom prst="rect">
            <a:avLst/>
          </a:prstGeom>
        </p:spPr>
      </p:pic>
      <p:sp>
        <p:nvSpPr>
          <p:cNvPr id="12" name="Text 7"/>
          <p:cNvSpPr/>
          <p:nvPr/>
        </p:nvSpPr>
        <p:spPr>
          <a:xfrm>
            <a:off x="7130653" y="3592830"/>
            <a:ext cx="2126456" cy="265747"/>
          </a:xfrm>
          <a:prstGeom prst="rect">
            <a:avLst/>
          </a:prstGeom>
          <a:noFill/>
          <a:ln/>
        </p:spPr>
        <p:txBody>
          <a:bodyPr wrap="none" lIns="0" tIns="0" rIns="0" bIns="0" rtlCol="0" anchor="t"/>
          <a:lstStyle/>
          <a:p>
            <a:pPr algn="l" indent="0" marL="0">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充実した実績詳細</a:t>
            </a:r>
            <a:endParaRPr lang="en-US" sz="1650" dirty="0"/>
          </a:p>
        </p:txBody>
      </p:sp>
      <p:sp>
        <p:nvSpPr>
          <p:cNvPr id="13" name="Text 8"/>
          <p:cNvSpPr/>
          <p:nvPr/>
        </p:nvSpPr>
        <p:spPr>
          <a:xfrm>
            <a:off x="7130653" y="3960614"/>
            <a:ext cx="670595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C4C4D"/>
                </a:solidFill>
                <a:latin typeface="Heebo" pitchFamily="34" charset="0"/>
                <a:ea typeface="Heebo" pitchFamily="34" charset="-122"/>
                <a:cs typeface="Heebo" pitchFamily="34" charset="-120"/>
              </a:rPr>
              <a:t>ビフォー・アフター写真で成果を可視化</a:t>
            </a:r>
            <a:endParaRPr lang="en-US" sz="1300" dirty="0"/>
          </a:p>
        </p:txBody>
      </p:sp>
      <p:sp>
        <p:nvSpPr>
          <p:cNvPr id="14" name="Text 9"/>
          <p:cNvSpPr/>
          <p:nvPr/>
        </p:nvSpPr>
        <p:spPr>
          <a:xfrm>
            <a:off x="7130653" y="4292322"/>
            <a:ext cx="670595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C4C4D"/>
                </a:solidFill>
                <a:latin typeface="Heebo" pitchFamily="34" charset="0"/>
                <a:ea typeface="Heebo" pitchFamily="34" charset="-122"/>
                <a:cs typeface="Heebo" pitchFamily="34" charset="-120"/>
              </a:rPr>
              <a:t>工事内容・規模・工期を明記</a:t>
            </a:r>
            <a:endParaRPr lang="en-US" sz="1300" dirty="0"/>
          </a:p>
        </p:txBody>
      </p:sp>
      <p:sp>
        <p:nvSpPr>
          <p:cNvPr id="15" name="Text 10"/>
          <p:cNvSpPr/>
          <p:nvPr/>
        </p:nvSpPr>
        <p:spPr>
          <a:xfrm>
            <a:off x="7130653" y="4624030"/>
            <a:ext cx="670595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C4C4D"/>
                </a:solidFill>
                <a:latin typeface="Heebo" pitchFamily="34" charset="0"/>
                <a:ea typeface="Heebo" pitchFamily="34" charset="-122"/>
                <a:cs typeface="Heebo" pitchFamily="34" charset="-120"/>
              </a:rPr>
              <a:t>現場の工夫や安全面の配慮を紹介</a:t>
            </a:r>
            <a:endParaRPr lang="en-US" sz="1300" dirty="0"/>
          </a:p>
        </p:txBody>
      </p:sp>
      <p:sp>
        <p:nvSpPr>
          <p:cNvPr id="16" name="Shape 11"/>
          <p:cNvSpPr/>
          <p:nvPr/>
        </p:nvSpPr>
        <p:spPr>
          <a:xfrm>
            <a:off x="6280190" y="5236250"/>
            <a:ext cx="680442" cy="2170747"/>
          </a:xfrm>
          <a:prstGeom prst="roundRect">
            <a:avLst>
              <a:gd name="adj" fmla="val 360022"/>
            </a:avLst>
          </a:prstGeom>
          <a:solidFill>
            <a:srgbClr val="F2EEEE"/>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2835" y="6193988"/>
            <a:ext cx="255151" cy="255151"/>
          </a:xfrm>
          <a:prstGeom prst="rect">
            <a:avLst/>
          </a:prstGeom>
        </p:spPr>
      </p:pic>
      <p:sp>
        <p:nvSpPr>
          <p:cNvPr id="18" name="Text 12"/>
          <p:cNvSpPr/>
          <p:nvPr/>
        </p:nvSpPr>
        <p:spPr>
          <a:xfrm>
            <a:off x="7130653" y="5406271"/>
            <a:ext cx="2126456" cy="265747"/>
          </a:xfrm>
          <a:prstGeom prst="rect">
            <a:avLst/>
          </a:prstGeom>
          <a:noFill/>
          <a:ln/>
        </p:spPr>
        <p:txBody>
          <a:bodyPr wrap="none" lIns="0" tIns="0" rIns="0" bIns="0" rtlCol="0" anchor="t"/>
          <a:lstStyle/>
          <a:p>
            <a:pPr algn="l" indent="0" marL="0">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簡単な更新システム</a:t>
            </a:r>
            <a:endParaRPr lang="en-US" sz="1650" dirty="0"/>
          </a:p>
        </p:txBody>
      </p:sp>
      <p:sp>
        <p:nvSpPr>
          <p:cNvPr id="19" name="Text 13"/>
          <p:cNvSpPr/>
          <p:nvPr/>
        </p:nvSpPr>
        <p:spPr>
          <a:xfrm>
            <a:off x="7130653" y="5774055"/>
            <a:ext cx="6705957" cy="816531"/>
          </a:xfrm>
          <a:prstGeom prst="rect">
            <a:avLst/>
          </a:prstGeom>
          <a:noFill/>
          <a:ln/>
        </p:spPr>
        <p:txBody>
          <a:bodyPr wrap="square" lIns="0" tIns="0" rIns="0" bIns="0" rtlCol="0" anchor="t"/>
          <a:lstStyle/>
          <a:p>
            <a:pPr algn="l" indent="0" marL="0">
              <a:lnSpc>
                <a:spcPts val="2100"/>
              </a:lnSpc>
              <a:buNone/>
            </a:pPr>
            <a:r>
              <a:rPr lang="en-US" sz="1300" dirty="0">
                <a:solidFill>
                  <a:srgbClr val="4C4C4D"/>
                </a:solidFill>
                <a:latin typeface="Heebo" pitchFamily="34" charset="0"/>
                <a:ea typeface="Heebo" pitchFamily="34" charset="-122"/>
                <a:cs typeface="Heebo" pitchFamily="34" charset="-120"/>
              </a:rPr>
              <a:t>管理画面から写真をアップロードし、必要項目を入力するだけ。</a:t>
            </a:r>
            <a:pPr algn="l" indent="0" marL="0">
              <a:lnSpc>
                <a:spcPts val="2100"/>
              </a:lnSpc>
              <a:buNone/>
            </a:pPr>
            <a:r>
              <a:rPr lang="en-US" sz="1300" dirty="0">
                <a:solidFill>
                  <a:srgbClr val="4C4C4D"/>
                </a:solidFill>
                <a:latin typeface="Heebo" pitchFamily="34" charset="0"/>
                <a:ea typeface="Heebo" pitchFamily="34" charset="-122"/>
                <a:cs typeface="Heebo" pitchFamily="34" charset="-120"/>
              </a:rPr>
              <a:t>カテゴリーやタグを選択すれば、</a:t>
            </a:r>
            <a:pPr algn="l" indent="0" marL="0">
              <a:lnSpc>
                <a:spcPts val="2100"/>
              </a:lnSpc>
              <a:buNone/>
            </a:pPr>
            <a:r>
              <a:rPr lang="en-US" sz="1300" dirty="0">
                <a:solidFill>
                  <a:srgbClr val="4C4C4D"/>
                </a:solidFill>
                <a:latin typeface="Heebo" pitchFamily="34" charset="0"/>
                <a:ea typeface="Heebo" pitchFamily="34" charset="-122"/>
                <a:cs typeface="Heebo" pitchFamily="34" charset="-120"/>
              </a:rPr>
              <a:t>自動的に一覧ページに反映されます。</a:t>
            </a:r>
            <a:endParaRPr lang="en-US" sz="1300" dirty="0"/>
          </a:p>
        </p:txBody>
      </p:sp>
      <p:sp>
        <p:nvSpPr>
          <p:cNvPr id="20" name="Text 14"/>
          <p:cNvSpPr/>
          <p:nvPr/>
        </p:nvSpPr>
        <p:spPr>
          <a:xfrm>
            <a:off x="7130653" y="6692622"/>
            <a:ext cx="6705957" cy="544354"/>
          </a:xfrm>
          <a:prstGeom prst="rect">
            <a:avLst/>
          </a:prstGeom>
          <a:noFill/>
          <a:ln/>
        </p:spPr>
        <p:txBody>
          <a:bodyPr wrap="square" lIns="0" tIns="0" rIns="0" bIns="0" rtlCol="0" anchor="t"/>
          <a:lstStyle/>
          <a:p>
            <a:pPr algn="l" indent="0" marL="0">
              <a:lnSpc>
                <a:spcPts val="2100"/>
              </a:lnSpc>
              <a:buNone/>
            </a:pPr>
            <a:r>
              <a:rPr lang="en-US" sz="1300" b="1" dirty="0">
                <a:solidFill>
                  <a:srgbClr val="4C4C4D"/>
                </a:solidFill>
                <a:latin typeface="Heebo" pitchFamily="34" charset="0"/>
                <a:ea typeface="Heebo" pitchFamily="34" charset="-122"/>
                <a:cs typeface="Heebo" pitchFamily="34" charset="-120"/>
              </a:rPr>
              <a:t>更新が簡単だから、</a:t>
            </a:r>
            <a:pPr algn="l" indent="0" marL="0">
              <a:lnSpc>
                <a:spcPts val="2100"/>
              </a:lnSpc>
              <a:buNone/>
            </a:pPr>
            <a:r>
              <a:rPr lang="en-US" sz="1300" dirty="0">
                <a:solidFill>
                  <a:srgbClr val="4C4C4D"/>
                </a:solidFill>
                <a:latin typeface="Heebo" pitchFamily="34" charset="0"/>
                <a:ea typeface="Heebo" pitchFamily="34" charset="-122"/>
                <a:cs typeface="Heebo" pitchFamily="34" charset="-120"/>
              </a:rPr>
              <a:t>実績をタイムリーに追加でき、</a:t>
            </a:r>
            <a:pPr algn="l" indent="0" marL="0">
              <a:lnSpc>
                <a:spcPts val="2100"/>
              </a:lnSpc>
              <a:buNone/>
            </a:pPr>
            <a:r>
              <a:rPr lang="en-US" sz="1300" dirty="0">
                <a:solidFill>
                  <a:srgbClr val="4C4C4D"/>
                </a:solidFill>
                <a:latin typeface="Heebo" pitchFamily="34" charset="0"/>
                <a:ea typeface="Heebo" pitchFamily="34" charset="-122"/>
                <a:cs typeface="Heebo" pitchFamily="34" charset="-120"/>
              </a:rPr>
              <a:t>常に最新の情報をお客様に届けられます。</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2025-11-21T01:00:14Z</dcterms:created>
  <dcterms:modified xsi:type="dcterms:W3CDTF">2025-11-21T01:00:14Z</dcterms:modified>
</cp:coreProperties>
</file>